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7"/>
  </p:notesMasterIdLst>
  <p:handoutMasterIdLst>
    <p:handoutMasterId r:id="rId18"/>
  </p:handoutMasterIdLst>
  <p:sldIdLst>
    <p:sldId id="257" r:id="rId4"/>
    <p:sldId id="273" r:id="rId5"/>
    <p:sldId id="275" r:id="rId6"/>
    <p:sldId id="281" r:id="rId7"/>
    <p:sldId id="279" r:id="rId8"/>
    <p:sldId id="278" r:id="rId9"/>
    <p:sldId id="289" r:id="rId10"/>
    <p:sldId id="290" r:id="rId11"/>
    <p:sldId id="285" r:id="rId12"/>
    <p:sldId id="286" r:id="rId13"/>
    <p:sldId id="287" r:id="rId14"/>
    <p:sldId id="288" r:id="rId15"/>
    <p:sldId id="282" r:id="rId16"/>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Parsons" initials="HP" lastIdx="1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696"/>
    <a:srgbClr val="003DB8"/>
    <a:srgbClr val="1E4B8C"/>
    <a:srgbClr val="F0F5FA"/>
    <a:srgbClr val="FCFDFE"/>
    <a:srgbClr val="EDF2F9"/>
    <a:srgbClr val="F2F2F2"/>
    <a:srgbClr val="EEEEEE"/>
    <a:srgbClr val="F7F7F7"/>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6" autoAdjust="0"/>
    <p:restoredTop sz="69091" autoAdjust="0"/>
  </p:normalViewPr>
  <p:slideViewPr>
    <p:cSldViewPr snapToGrid="0">
      <p:cViewPr>
        <p:scale>
          <a:sx n="67" d="100"/>
          <a:sy n="67" d="100"/>
        </p:scale>
        <p:origin x="-2070"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2040" y="-67"/>
      </p:cViewPr>
      <p:guideLst>
        <p:guide orient="horz" pos="3133"/>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251FDB3C-75D0-4EA2-8052-98C7329A1D29}" type="datetimeFigureOut">
              <a:rPr lang="en-GB" smtClean="0"/>
              <a:pPr/>
              <a:t>08/07/2015</a:t>
            </a:fld>
            <a:endParaRPr lang="en-GB"/>
          </a:p>
        </p:txBody>
      </p:sp>
      <p:sp>
        <p:nvSpPr>
          <p:cNvPr id="4" name="Footer Placeholder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6EB70CE8-4821-4C77-BB92-149C5F039250}" type="slidenum">
              <a:rPr lang="en-GB" smtClean="0"/>
              <a:pPr/>
              <a:t>‹#›</a:t>
            </a:fld>
            <a:endParaRPr lang="en-GB"/>
          </a:p>
        </p:txBody>
      </p:sp>
    </p:spTree>
    <p:extLst>
      <p:ext uri="{BB962C8B-B14F-4D97-AF65-F5344CB8AC3E}">
        <p14:creationId xmlns:p14="http://schemas.microsoft.com/office/powerpoint/2010/main" val="277769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4607B9C1-A977-40B0-A74E-2148546D2658}" type="datetimeFigureOut">
              <a:rPr lang="en-GB" smtClean="0"/>
              <a:pPr/>
              <a:t>08/07/2015</a:t>
            </a:fld>
            <a:endParaRPr lang="en-GB"/>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150437D9-FB3A-4942-8545-4D337392D72F}" type="slidenum">
              <a:rPr lang="en-GB" smtClean="0"/>
              <a:pPr/>
              <a:t>‹#›</a:t>
            </a:fld>
            <a:endParaRPr lang="en-GB"/>
          </a:p>
        </p:txBody>
      </p:sp>
    </p:spTree>
    <p:extLst>
      <p:ext uri="{BB962C8B-B14F-4D97-AF65-F5344CB8AC3E}">
        <p14:creationId xmlns:p14="http://schemas.microsoft.com/office/powerpoint/2010/main" val="2018752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life.itu.ch/radioclub/rr/art01.ht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F75A356-A5A5-41C9-9C61-306AAB2C949F}" type="slidenum">
              <a:rPr lang="en-US" altLang="en-US"/>
              <a:pPr eaLnBrk="1" hangingPunct="1"/>
              <a:t>1</a:t>
            </a:fld>
            <a:endParaRPr lang="en-US" altLang="en-US"/>
          </a:p>
        </p:txBody>
      </p:sp>
      <p:sp>
        <p:nvSpPr>
          <p:cNvPr id="8195" name="Rectangle 2"/>
          <p:cNvSpPr>
            <a:spLocks noGrp="1" noRot="1" noChangeAspect="1" noChangeArrowheads="1" noTextEdit="1"/>
          </p:cNvSpPr>
          <p:nvPr>
            <p:ph type="sldImg"/>
          </p:nvPr>
        </p:nvSpPr>
        <p:spPr>
          <a:xfrm>
            <a:off x="942975" y="746125"/>
            <a:ext cx="4972050" cy="3729038"/>
          </a:xfrm>
          <a:ln/>
        </p:spPr>
      </p:sp>
      <p:sp>
        <p:nvSpPr>
          <p:cNvPr id="8196" name="Rectangle 3"/>
          <p:cNvSpPr>
            <a:spLocks noGrp="1" noChangeArrowheads="1"/>
          </p:cNvSpPr>
          <p:nvPr>
            <p:ph type="body" idx="1"/>
          </p:nvPr>
        </p:nvSpPr>
        <p:spPr>
          <a:xfrm>
            <a:off x="914508" y="4724760"/>
            <a:ext cx="5028986" cy="4475082"/>
          </a:xfrm>
          <a:noFill/>
        </p:spPr>
        <p:txBody>
          <a:bodyPr/>
          <a:lstStyle/>
          <a:p>
            <a:pPr eaLnBrk="1" hangingPunct="1"/>
            <a:r>
              <a:rPr lang="en-GB" altLang="en-US" dirty="0" smtClean="0"/>
              <a:t>Graham Murchie – Chairman of the RSGB Board</a:t>
            </a:r>
          </a:p>
          <a:p>
            <a:pPr eaLnBrk="1" hangingPunct="1"/>
            <a:r>
              <a:rPr lang="en-GB" altLang="en-US" dirty="0" smtClean="0"/>
              <a:t>Murray Niman – Chairman of the RSGB Spectrum Forum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RSGB coordinates almost 1000 items of infrastructure (which Ofcom assigns specific callsigns and licences to)</a:t>
            </a:r>
            <a:r>
              <a:rPr lang="en-GB" baseline="0" dirty="0" smtClean="0"/>
              <a:t> </a:t>
            </a:r>
            <a:r>
              <a:rPr lang="en-GB" dirty="0" smtClean="0"/>
              <a:t>inc 265 simplex gateways, 480 duplex voice/</a:t>
            </a:r>
            <a:r>
              <a:rPr lang="en-GB" dirty="0" err="1" smtClean="0"/>
              <a:t>tv</a:t>
            </a:r>
            <a:r>
              <a:rPr lang="en-GB" dirty="0" smtClean="0"/>
              <a:t> repeaters , 100 beacons, hundreds of data/mailbox links etc. </a:t>
            </a:r>
          </a:p>
          <a:p>
            <a:pPr>
              <a:spcBef>
                <a:spcPct val="0"/>
              </a:spcBef>
            </a:pPr>
            <a:endParaRPr lang="en-GB" dirty="0" smtClean="0"/>
          </a:p>
          <a:p>
            <a:pPr>
              <a:spcBef>
                <a:spcPct val="0"/>
              </a:spcBef>
            </a:pPr>
            <a:r>
              <a:rPr lang="en-GB" dirty="0" smtClean="0"/>
              <a:t>Repeaters often on high shared sites to achieve maximum coverage. The map is just for 144 MHz duplex repeaters</a:t>
            </a:r>
          </a:p>
          <a:p>
            <a:pPr>
              <a:spcBef>
                <a:spcPct val="0"/>
              </a:spcBef>
            </a:pPr>
            <a:r>
              <a:rPr lang="en-GB" dirty="0" smtClean="0"/>
              <a:t>Extensive online system for handling applications/changes mapping and propagation prediction</a:t>
            </a:r>
          </a:p>
          <a:p>
            <a:pPr>
              <a:spcBef>
                <a:spcPct val="0"/>
              </a:spcBef>
            </a:pPr>
            <a:endParaRPr lang="en-GB" dirty="0" smtClean="0"/>
          </a:p>
          <a:p>
            <a:pPr>
              <a:spcBef>
                <a:spcPct val="0"/>
              </a:spcBef>
            </a:pPr>
            <a:r>
              <a:rPr lang="en-GB" dirty="0" smtClean="0"/>
              <a:t>The narrow amateur allocations in turn mean that the </a:t>
            </a:r>
            <a:r>
              <a:rPr lang="en-GB" dirty="0" err="1" smtClean="0"/>
              <a:t>Duplexing</a:t>
            </a:r>
            <a:r>
              <a:rPr lang="en-GB" dirty="0" smtClean="0"/>
              <a:t> filters are built for far narrower splits and higher performance than is typical for commercial PMR</a:t>
            </a:r>
          </a:p>
          <a:p>
            <a:pPr>
              <a:spcBef>
                <a:spcPct val="0"/>
              </a:spcBef>
            </a:pPr>
            <a:endParaRPr lang="en-GB" dirty="0" smtClean="0"/>
          </a:p>
          <a:p>
            <a:pPr>
              <a:spcBef>
                <a:spcPct val="0"/>
              </a:spcBef>
            </a:pPr>
            <a:r>
              <a:rPr lang="en-GB" dirty="0" smtClean="0"/>
              <a:t>Most Analogue FM systems have been </a:t>
            </a:r>
            <a:r>
              <a:rPr lang="en-GB" dirty="0" err="1" smtClean="0"/>
              <a:t>rechannelised</a:t>
            </a:r>
            <a:r>
              <a:rPr lang="en-GB" dirty="0" smtClean="0"/>
              <a:t> to narrow bandwidth, CTCSS access, and many are </a:t>
            </a:r>
            <a:r>
              <a:rPr lang="en-GB" dirty="0" err="1" smtClean="0"/>
              <a:t>Echolink</a:t>
            </a:r>
            <a:r>
              <a:rPr lang="en-GB" dirty="0" smtClean="0"/>
              <a:t>/IRLP internet linked</a:t>
            </a:r>
          </a:p>
          <a:p>
            <a:pPr marL="0" marR="0" indent="0" algn="l" defTabSz="914400" rtl="0" eaLnBrk="1" fontAlgn="auto" latinLnBrk="0" hangingPunct="1">
              <a:lnSpc>
                <a:spcPct val="100000"/>
              </a:lnSpc>
              <a:spcBef>
                <a:spcPct val="0"/>
              </a:spcBef>
              <a:spcAft>
                <a:spcPts val="0"/>
              </a:spcAft>
              <a:buClrTx/>
              <a:buSzTx/>
              <a:buFontTx/>
              <a:buNone/>
              <a:tabLst/>
              <a:defRPr/>
            </a:pPr>
            <a:r>
              <a:rPr lang="en-GB" dirty="0" smtClean="0"/>
              <a:t>Strong growth is occurring for Digital Voice systems including D-Star, DMR and Fusion modes. </a:t>
            </a:r>
          </a:p>
          <a:p>
            <a:pPr>
              <a:spcBef>
                <a:spcPct val="0"/>
              </a:spcBef>
            </a:pPr>
            <a:r>
              <a:rPr lang="en-GB" dirty="0" smtClean="0"/>
              <a:t>The digital systems</a:t>
            </a:r>
            <a:r>
              <a:rPr lang="en-GB" baseline="0" dirty="0" smtClean="0"/>
              <a:t> lend themselves to more sophisticated/automated routing  </a:t>
            </a:r>
            <a:endParaRPr lang="en-GB" dirty="0" smtClean="0"/>
          </a:p>
          <a:p>
            <a:pPr>
              <a:spcBef>
                <a:spcPct val="0"/>
              </a:spcBef>
            </a:pPr>
            <a:r>
              <a:rPr lang="en-GB" dirty="0" smtClean="0"/>
              <a:t>Many radios/systems also include position/weather reporting data</a:t>
            </a:r>
          </a:p>
          <a:p>
            <a:pPr>
              <a:spcBef>
                <a:spcPct val="0"/>
              </a:spcBef>
            </a:pPr>
            <a:endParaRPr lang="en-GB" dirty="0" smtClean="0"/>
          </a:p>
          <a:p>
            <a:pPr>
              <a:spcBef>
                <a:spcPct val="0"/>
              </a:spcBef>
            </a:pPr>
            <a:r>
              <a:rPr lang="en-GB" dirty="0" smtClean="0"/>
              <a:t>The networks are internationally linked for global roaming/routing  - and are all free at point of use!</a:t>
            </a:r>
          </a:p>
          <a:p>
            <a:pPr>
              <a:spcBef>
                <a:spcPct val="0"/>
              </a:spcBef>
            </a:pPr>
            <a:r>
              <a:rPr lang="en-GB" dirty="0" smtClean="0"/>
              <a:t>Links also include pooling / reflectors for conferencing</a:t>
            </a:r>
          </a:p>
          <a:p>
            <a:pPr>
              <a:spcBef>
                <a:spcPct val="0"/>
              </a:spcBef>
            </a:pPr>
            <a:r>
              <a:rPr lang="en-GB" dirty="0" smtClean="0"/>
              <a:t>One example is that many DMR systems are part of the worlds largest </a:t>
            </a:r>
            <a:r>
              <a:rPr lang="en-GB" dirty="0" err="1" smtClean="0"/>
              <a:t>Mototrbo</a:t>
            </a:r>
            <a:r>
              <a:rPr lang="en-GB" dirty="0" smtClean="0"/>
              <a:t> network </a:t>
            </a:r>
          </a:p>
          <a:p>
            <a:pPr>
              <a:spcBef>
                <a:spcPct val="0"/>
              </a:spcBef>
            </a:pPr>
            <a:endParaRPr lang="en-GB" dirty="0" smtClean="0"/>
          </a:p>
          <a:p>
            <a:pPr>
              <a:spcBef>
                <a:spcPct val="0"/>
              </a:spcBef>
            </a:pPr>
            <a:r>
              <a:rPr lang="en-GB" dirty="0" smtClean="0"/>
              <a:t>100 propagation beacons (mainly in microwave bands) have an automated report database. (as well as individual users who use WSPR to</a:t>
            </a:r>
            <a:r>
              <a:rPr lang="en-GB" baseline="0" dirty="0" smtClean="0"/>
              <a:t> achieve similar reports)</a:t>
            </a:r>
            <a:endParaRPr lang="en-GB" dirty="0" smtClean="0"/>
          </a:p>
          <a:p>
            <a:pPr>
              <a:spcBef>
                <a:spcPct val="0"/>
              </a:spcBef>
            </a:pPr>
            <a:r>
              <a:rPr lang="en-GB" dirty="0" smtClean="0"/>
              <a:t>Increasingly it is only amateurs who will have deep propagation knowledge not industry/academia </a:t>
            </a:r>
          </a:p>
          <a:p>
            <a:pPr>
              <a:spcBef>
                <a:spcPct val="0"/>
              </a:spcBef>
            </a:pPr>
            <a:endParaRPr lang="en-GB" dirty="0" smtClean="0"/>
          </a:p>
          <a:p>
            <a:pPr>
              <a:spcBef>
                <a:spcPct val="0"/>
              </a:spcBef>
            </a:pPr>
            <a:r>
              <a:rPr lang="en-GB" dirty="0" smtClean="0"/>
              <a:t>Each beacon, repeater or gateway has 3-4 closedown operators listed with Ofcom in addition to the keeper – so overall the financial and manpower commitment across the entire networks are considerable</a:t>
            </a:r>
          </a:p>
          <a:p>
            <a:pPr>
              <a:spcBef>
                <a:spcPct val="0"/>
              </a:spcBef>
            </a:pPr>
            <a:endParaRPr lang="en-GB" dirty="0" smtClean="0"/>
          </a:p>
          <a:p>
            <a:pPr>
              <a:spcBef>
                <a:spcPct val="0"/>
              </a:spcBef>
            </a:pPr>
            <a:r>
              <a:rPr lang="en-GB" dirty="0" smtClean="0"/>
              <a:t>In addition to all the above, in each county many RAYNET emergency groups have their own mobile  or fast-deployment repeaters (outside the 1000 fixed ones)</a:t>
            </a:r>
          </a:p>
        </p:txBody>
      </p:sp>
      <p:sp>
        <p:nvSpPr>
          <p:cNvPr id="79876" name="Slide Number Placeholder 3"/>
          <p:cNvSpPr txBox="1">
            <a:spLocks noGrp="1"/>
          </p:cNvSpPr>
          <p:nvPr/>
        </p:nvSpPr>
        <p:spPr bwMode="auto">
          <a:xfrm>
            <a:off x="3884613" y="9446678"/>
            <a:ext cx="2971800" cy="497284"/>
          </a:xfrm>
          <a:prstGeom prst="rect">
            <a:avLst/>
          </a:prstGeom>
          <a:noFill/>
          <a:ln w="9525">
            <a:noFill/>
            <a:miter lim="800000"/>
            <a:headEnd/>
            <a:tailEnd/>
          </a:ln>
        </p:spPr>
        <p:txBody>
          <a:bodyPr anchor="b"/>
          <a:lstStyle/>
          <a:p>
            <a:pPr algn="r"/>
            <a:fld id="{78EB00C0-78DC-4D26-9B9A-87A5643F27FE}" type="slidenum">
              <a:rPr lang="en-GB" sz="1200">
                <a:latin typeface="Calibri" pitchFamily="34" charset="0"/>
              </a:rPr>
              <a:pPr algn="r"/>
              <a:t>10</a:t>
            </a:fld>
            <a:endParaRPr lang="en-GB"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Compared to say Broadcasting or Mobile where there is uniform </a:t>
            </a:r>
            <a:r>
              <a:rPr lang="en-GB" dirty="0" err="1" smtClean="0"/>
              <a:t>stds</a:t>
            </a:r>
            <a:r>
              <a:rPr lang="en-GB" dirty="0" smtClean="0"/>
              <a:t>/channelling, each amateur band has a very wide diversity of equipment, modes and usage</a:t>
            </a:r>
          </a:p>
          <a:p>
            <a:pPr>
              <a:spcBef>
                <a:spcPct val="0"/>
              </a:spcBef>
            </a:pPr>
            <a:endParaRPr lang="en-GB" dirty="0" smtClean="0"/>
          </a:p>
          <a:p>
            <a:pPr>
              <a:spcBef>
                <a:spcPct val="0"/>
              </a:spcBef>
            </a:pPr>
            <a:r>
              <a:rPr lang="en-GB" dirty="0" smtClean="0"/>
              <a:t>Amateur Radio spectrum managers thus pay great attention to band planning to address spectrum  efficiency/interoperability by grouping modes by either bandwidth, global weak signal/satellite usage etc   (as compared to the top level Ofcom amateur licence which is technology neutral)</a:t>
            </a:r>
          </a:p>
          <a:p>
            <a:pPr>
              <a:spcBef>
                <a:spcPct val="0"/>
              </a:spcBef>
            </a:pPr>
            <a:endParaRPr lang="en-GB" dirty="0" smtClean="0"/>
          </a:p>
          <a:p>
            <a:pPr>
              <a:spcBef>
                <a:spcPct val="0"/>
              </a:spcBef>
            </a:pPr>
            <a:r>
              <a:rPr lang="en-GB" dirty="0" smtClean="0"/>
              <a:t>Bandplans are reviewed nationally each year and internationally coordinated every 18mths/3yrs</a:t>
            </a:r>
          </a:p>
          <a:p>
            <a:pPr>
              <a:spcBef>
                <a:spcPct val="0"/>
              </a:spcBef>
            </a:pPr>
            <a:endParaRPr lang="en-GB" dirty="0" smtClean="0"/>
          </a:p>
          <a:p>
            <a:pPr>
              <a:spcBef>
                <a:spcPct val="0"/>
              </a:spcBef>
            </a:pPr>
            <a:r>
              <a:rPr lang="en-GB" dirty="0" smtClean="0"/>
              <a:t>This experience benefits us when needing to share with Primary Users as well as other amateurs. </a:t>
            </a:r>
          </a:p>
          <a:p>
            <a:pPr>
              <a:spcBef>
                <a:spcPct val="0"/>
              </a:spcBef>
            </a:pPr>
            <a:endParaRPr lang="en-GB" dirty="0" smtClean="0"/>
          </a:p>
          <a:p>
            <a:pPr>
              <a:spcBef>
                <a:spcPct val="0"/>
              </a:spcBef>
            </a:pPr>
            <a:r>
              <a:rPr lang="en-GB" dirty="0" smtClean="0"/>
              <a:t>Some Secondary HF bands are made contest-free to avoid excessive traffic upsetting Primary users</a:t>
            </a:r>
          </a:p>
          <a:p>
            <a:pPr>
              <a:spcBef>
                <a:spcPct val="0"/>
              </a:spcBef>
            </a:pPr>
            <a:endParaRPr lang="en-GB" dirty="0" smtClean="0"/>
          </a:p>
          <a:p>
            <a:pPr>
              <a:spcBef>
                <a:spcPct val="0"/>
              </a:spcBef>
            </a:pPr>
            <a:r>
              <a:rPr lang="en-GB" dirty="0" smtClean="0"/>
              <a:t>Listening</a:t>
            </a:r>
            <a:r>
              <a:rPr lang="en-GB" baseline="0" dirty="0" smtClean="0"/>
              <a:t> Before Transmitting, Frequency selection to find a free channel etc have all been practiced for many years (helped by the human brain in the loop). Digital systems can automate this – but we are aware that if the modes are different you may not recognise the other party  - so the bandplans try to cover this contention/conflict issue (an interoperability issue)</a:t>
            </a:r>
            <a:endParaRPr lang="en-GB" dirty="0" smtClean="0"/>
          </a:p>
          <a:p>
            <a:pPr>
              <a:spcBef>
                <a:spcPct val="0"/>
              </a:spcBef>
            </a:pPr>
            <a:endParaRPr lang="en-GB" dirty="0" smtClean="0"/>
          </a:p>
          <a:p>
            <a:pPr>
              <a:spcBef>
                <a:spcPct val="0"/>
              </a:spcBef>
            </a:pPr>
            <a:r>
              <a:rPr lang="en-GB" dirty="0" smtClean="0"/>
              <a:t>Sharing studies have included 5GHz wireless industrial automation (WIA) and 77 GHz Cars/Helicopters</a:t>
            </a:r>
          </a:p>
          <a:p>
            <a:pPr>
              <a:spcBef>
                <a:spcPct val="0"/>
              </a:spcBef>
            </a:pPr>
            <a:r>
              <a:rPr lang="en-GB" dirty="0" smtClean="0"/>
              <a:t>In the UK special considerations have enabled us to share in for example 5 MHz, 435 MHz , 1.2GHz (and the retained part of 2.3GHz) where the Primary users can be very sensitive</a:t>
            </a:r>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D2B179-4B69-479C-B56D-FAC586F0E9F1}" type="slidenum">
              <a:rPr lang="en-GB"/>
              <a:pPr fontAlgn="base">
                <a:spcBef>
                  <a:spcPct val="0"/>
                </a:spcBef>
                <a:spcAft>
                  <a:spcPct val="0"/>
                </a:spcAft>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As HF is international and busy (</a:t>
            </a:r>
            <a:r>
              <a:rPr lang="en-GB" dirty="0" err="1" smtClean="0"/>
              <a:t>esp</a:t>
            </a:r>
            <a:r>
              <a:rPr lang="en-GB" dirty="0" smtClean="0"/>
              <a:t> at weekends/contests), there continues to be demand for HF expansion, possible assisted in longer term by decline of MW/SW broadcasting</a:t>
            </a:r>
          </a:p>
          <a:p>
            <a:pPr>
              <a:spcBef>
                <a:spcPct val="0"/>
              </a:spcBef>
            </a:pPr>
            <a:endParaRPr lang="en-GB" dirty="0" smtClean="0"/>
          </a:p>
          <a:p>
            <a:pPr>
              <a:spcBef>
                <a:spcPct val="0"/>
              </a:spcBef>
            </a:pPr>
            <a:r>
              <a:rPr lang="en-GB" dirty="0" smtClean="0"/>
              <a:t>Digital Voice Innovation has caused a surge in infrastructure applications. This may eventually be mitigated by multimode software radios and more adaptable </a:t>
            </a:r>
            <a:r>
              <a:rPr lang="en-GB" dirty="0" err="1" smtClean="0"/>
              <a:t>codecs</a:t>
            </a:r>
            <a:r>
              <a:rPr lang="en-GB" dirty="0" smtClean="0"/>
              <a:t> but some expansion necessary  </a:t>
            </a:r>
          </a:p>
          <a:p>
            <a:pPr>
              <a:spcBef>
                <a:spcPct val="0"/>
              </a:spcBef>
            </a:pPr>
            <a:endParaRPr lang="en-GB" dirty="0" smtClean="0"/>
          </a:p>
          <a:p>
            <a:pPr>
              <a:spcBef>
                <a:spcPct val="0"/>
              </a:spcBef>
            </a:pPr>
            <a:r>
              <a:rPr lang="en-GB" dirty="0" smtClean="0"/>
              <a:t>UK has a low base for higher speed  / </a:t>
            </a:r>
            <a:r>
              <a:rPr lang="en-GB" dirty="0" err="1" smtClean="0"/>
              <a:t>adhoc</a:t>
            </a:r>
            <a:r>
              <a:rPr lang="en-GB" dirty="0" smtClean="0"/>
              <a:t> data networks (5GHz </a:t>
            </a:r>
            <a:r>
              <a:rPr lang="en-GB" dirty="0" err="1" smtClean="0"/>
              <a:t>Hamnet</a:t>
            </a:r>
            <a:r>
              <a:rPr lang="en-GB" dirty="0" smtClean="0"/>
              <a:t> etc) compared to Europe. So would expect growth from such a low base</a:t>
            </a:r>
          </a:p>
          <a:p>
            <a:pPr>
              <a:spcBef>
                <a:spcPct val="0"/>
              </a:spcBef>
            </a:pPr>
            <a:endParaRPr lang="en-GB" dirty="0" smtClean="0"/>
          </a:p>
          <a:p>
            <a:pPr>
              <a:spcBef>
                <a:spcPct val="0"/>
              </a:spcBef>
            </a:pPr>
            <a:r>
              <a:rPr lang="en-GB" dirty="0" smtClean="0"/>
              <a:t>UK is a lead in small satellites and close links with the high orbit / ISS groups</a:t>
            </a:r>
          </a:p>
          <a:p>
            <a:pPr>
              <a:spcBef>
                <a:spcPct val="0"/>
              </a:spcBef>
            </a:pPr>
            <a:endParaRPr lang="en-GB" dirty="0" smtClean="0"/>
          </a:p>
          <a:p>
            <a:pPr>
              <a:spcBef>
                <a:spcPct val="0"/>
              </a:spcBef>
            </a:pPr>
            <a:r>
              <a:rPr lang="en-GB" dirty="0" smtClean="0"/>
              <a:t>Most recent spectrum requests have been at 1.8, 5, 50, 71, and 3400 </a:t>
            </a:r>
            <a:r>
              <a:rPr lang="en-GB" dirty="0" err="1" smtClean="0"/>
              <a:t>MHz.</a:t>
            </a:r>
            <a:endParaRPr lang="en-GB" dirty="0" smtClean="0"/>
          </a:p>
          <a:p>
            <a:pPr>
              <a:spcBef>
                <a:spcPct val="0"/>
              </a:spcBef>
            </a:pPr>
            <a:endParaRPr lang="en-GB" dirty="0" smtClean="0"/>
          </a:p>
          <a:p>
            <a:pPr>
              <a:spcBef>
                <a:spcPct val="0"/>
              </a:spcBef>
            </a:pPr>
            <a:r>
              <a:rPr lang="en-GB" dirty="0" smtClean="0"/>
              <a:t>RSGB is a regular participant on the UK Ofcom delegation to CEPT/WRC to progress spectrum matters</a:t>
            </a:r>
          </a:p>
          <a:p>
            <a:pPr>
              <a:spcBef>
                <a:spcPct val="0"/>
              </a:spcBef>
            </a:pPr>
            <a:endParaRPr lang="en-GB" dirty="0" smtClean="0"/>
          </a:p>
          <a:p>
            <a:pPr>
              <a:spcBef>
                <a:spcPct val="0"/>
              </a:spcBef>
            </a:pPr>
            <a:r>
              <a:rPr lang="en-GB" dirty="0" smtClean="0"/>
              <a:t>Back to Graham for the final slide.</a:t>
            </a:r>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23639E-41F9-4D2B-95CB-DB714DF46BF7}" type="slidenum">
              <a:rPr lang="en-GB"/>
              <a:pPr fontAlgn="base">
                <a:spcBef>
                  <a:spcPct val="0"/>
                </a:spcBef>
                <a:spcAft>
                  <a:spcPct val="0"/>
                </a:spcAft>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Amateurs must (and will) strongly resist any move to take away the unique right to design, build and operate equipment and systems without any external controls once the appropriate exams have been passed and licence issued.</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There are many different facets of AR whether it be local cross town FM contacts, wider contacts on the LF and HF bands, enthusiasts who spend up to half a million dollars activating a remote uninhabited island, bouncing signals off the moon or any other interest, the vast majority of the time, the use of the frequencies is ‘opportunistic’. Predicting what will happen is as much an art as a science that continues to challenge us all. One mode that affects the higher HF and lower VHF bands is ‘Sporadic E’ – anomalies in the E layer of the atmosphere that a number of very clever professionals and</a:t>
            </a:r>
            <a:r>
              <a:rPr lang="en-GB" sz="1200" kern="1200" baseline="0" dirty="0" smtClean="0">
                <a:solidFill>
                  <a:schemeClr val="tx1"/>
                </a:solidFill>
                <a:latin typeface="+mn-lt"/>
                <a:ea typeface="+mn-ea"/>
                <a:cs typeface="+mn-cs"/>
              </a:rPr>
              <a:t> amateurs </a:t>
            </a:r>
            <a:r>
              <a:rPr lang="en-GB" sz="1200" kern="1200" dirty="0" smtClean="0">
                <a:solidFill>
                  <a:schemeClr val="tx1"/>
                </a:solidFill>
                <a:latin typeface="+mn-lt"/>
                <a:ea typeface="+mn-ea"/>
                <a:cs typeface="+mn-cs"/>
              </a:rPr>
              <a:t>have been trying to explain for some years now but their various theories continue to be confounded.</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I said earlier and I repeat ‘How will </a:t>
            </a:r>
            <a:r>
              <a:rPr lang="en-GB" sz="1200" kern="1200" dirty="0" err="1" smtClean="0">
                <a:solidFill>
                  <a:schemeClr val="tx1"/>
                </a:solidFill>
                <a:latin typeface="+mn-lt"/>
                <a:ea typeface="+mn-ea"/>
                <a:cs typeface="+mn-cs"/>
              </a:rPr>
              <a:t>sw</a:t>
            </a:r>
            <a:r>
              <a:rPr lang="en-GB" sz="1200" kern="1200" dirty="0" smtClean="0">
                <a:solidFill>
                  <a:schemeClr val="tx1"/>
                </a:solidFill>
                <a:latin typeface="+mn-lt"/>
                <a:ea typeface="+mn-ea"/>
                <a:cs typeface="+mn-cs"/>
              </a:rPr>
              <a:t> and radio further integrate – I don’t know but it certainly will!’ The likes of Bluetooth and NFC will increase in use and they are all dependent on radio.</a:t>
            </a:r>
          </a:p>
          <a:p>
            <a:r>
              <a:rPr lang="en-GB" sz="1200" kern="1200" dirty="0" smtClean="0">
                <a:solidFill>
                  <a:schemeClr val="tx1"/>
                </a:solidFill>
                <a:latin typeface="+mn-lt"/>
                <a:ea typeface="+mn-ea"/>
                <a:cs typeface="+mn-cs"/>
              </a:rPr>
              <a:t>We need to promote the scarcer skills and we are concerned that schools are not encouraged to engage in the practical skills related to STEM. The RSGB are meeting with the IET in the next week or so to exchange ideas to see if, between us, we can do more about this.</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In 2012 Ofcom asked for additional assistance to help with managing the spectrum during the Olympics. I think that those Ofcom people present today would support the view that the breadth of skills demonstrated by the RAs who volunteered and assisted was significant. These broad practical skills are not taught at school or university but are gained by ‘learning on the job’.</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One hundred years ago when the predecessor of the RSGB was formed, amateurs were given the short wave bands as they were thought to not be useful by ‘the powers that be’. That proved not to be the case as we all know. Similarly we are discussing frequencies above 275GHz with Ofcom at the moment and whilst there is some usage at present we believe that amateurs will, yet again, prove how useful those frequencies are. (Indeed the entire ‘Cloud’ may be built with them in future as copper/fibre is replaced with </a:t>
            </a:r>
            <a:r>
              <a:rPr lang="en-GB" sz="1200" kern="1200" dirty="0" err="1" smtClean="0">
                <a:solidFill>
                  <a:schemeClr val="tx1"/>
                </a:solidFill>
                <a:latin typeface="+mn-lt"/>
                <a:ea typeface="+mn-ea"/>
                <a:cs typeface="+mn-cs"/>
              </a:rPr>
              <a:t>xxGb</a:t>
            </a:r>
            <a:r>
              <a:rPr lang="en-GB" sz="1200" kern="1200" dirty="0" smtClean="0">
                <a:solidFill>
                  <a:schemeClr val="tx1"/>
                </a:solidFill>
                <a:latin typeface="+mn-lt"/>
                <a:ea typeface="+mn-ea"/>
                <a:cs typeface="+mn-cs"/>
              </a:rPr>
              <a:t>/s wireless interconnect)</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50437D9-FB3A-4942-8545-4D337392D72F}" type="slidenum">
              <a:rPr lang="en-GB" smtClean="0"/>
              <a:pPr/>
              <a:t>13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0" kern="1200" dirty="0" smtClean="0">
                <a:solidFill>
                  <a:schemeClr val="tx1"/>
                </a:solidFill>
                <a:latin typeface="+mn-lt"/>
                <a:ea typeface="+mn-ea"/>
                <a:cs typeface="+mn-cs"/>
              </a:rPr>
              <a:t>RSGB (www.rsgb.org) is the UK’s national AR society and currently has over 21,000 Members</a:t>
            </a:r>
          </a:p>
          <a:p>
            <a:pPr lvl="0"/>
            <a:r>
              <a:rPr lang="en-GB" sz="1200" b="0" kern="1200" dirty="0" smtClean="0">
                <a:solidFill>
                  <a:schemeClr val="tx1"/>
                </a:solidFill>
                <a:latin typeface="+mn-lt"/>
                <a:ea typeface="+mn-ea"/>
                <a:cs typeface="+mn-cs"/>
              </a:rPr>
              <a:t>As you can see it has existed for over 100 years</a:t>
            </a:r>
          </a:p>
          <a:p>
            <a:pPr lvl="0"/>
            <a:r>
              <a:rPr lang="en-GB" sz="1200" b="0" kern="1200" dirty="0" smtClean="0">
                <a:solidFill>
                  <a:schemeClr val="tx1"/>
                </a:solidFill>
                <a:latin typeface="+mn-lt"/>
                <a:ea typeface="+mn-ea"/>
                <a:cs typeface="+mn-cs"/>
              </a:rPr>
              <a:t>Members are encouraged to take an active role in the Society, and over 1,000 give their time to help provide support and guidance across the range of amateur radio activities </a:t>
            </a:r>
          </a:p>
          <a:p>
            <a:pPr lvl="0"/>
            <a:r>
              <a:rPr lang="en-GB" sz="1200" b="0" kern="1200" dirty="0" smtClean="0">
                <a:solidFill>
                  <a:schemeClr val="tx1"/>
                </a:solidFill>
                <a:latin typeface="+mn-lt"/>
                <a:ea typeface="+mn-ea"/>
                <a:cs typeface="+mn-cs"/>
              </a:rPr>
              <a:t>Represents all amateurs to the UK government through Ofcom and to the international organisations that govern the hobby</a:t>
            </a:r>
          </a:p>
          <a:p>
            <a:pPr lvl="0"/>
            <a:r>
              <a:rPr lang="en-GB" sz="1200" b="0" kern="1200" dirty="0" smtClean="0">
                <a:solidFill>
                  <a:schemeClr val="tx1"/>
                </a:solidFill>
                <a:latin typeface="+mn-lt"/>
                <a:ea typeface="+mn-ea"/>
                <a:cs typeface="+mn-cs"/>
              </a:rPr>
              <a:t>Manages Exams at Foundation, Intermediate and Full level – a licence requirement for any enthusiast who wants to get on the air</a:t>
            </a:r>
          </a:p>
          <a:p>
            <a:pPr lvl="0"/>
            <a:r>
              <a:rPr lang="en-GB" sz="1200" b="0" kern="1200" dirty="0" smtClean="0">
                <a:solidFill>
                  <a:schemeClr val="tx1"/>
                </a:solidFill>
                <a:latin typeface="+mn-lt"/>
                <a:ea typeface="+mn-ea"/>
                <a:cs typeface="+mn-cs"/>
              </a:rPr>
              <a:t>Publishes monthly magazine, </a:t>
            </a:r>
            <a:r>
              <a:rPr lang="en-GB" sz="1200" b="0" i="1" kern="1200" dirty="0" smtClean="0">
                <a:solidFill>
                  <a:schemeClr val="tx1"/>
                </a:solidFill>
                <a:latin typeface="+mn-lt"/>
                <a:ea typeface="+mn-ea"/>
                <a:cs typeface="+mn-cs"/>
              </a:rPr>
              <a:t>RadCom</a:t>
            </a:r>
            <a:r>
              <a:rPr lang="en-GB" sz="1200" b="0" kern="1200" dirty="0" smtClean="0">
                <a:solidFill>
                  <a:schemeClr val="tx1"/>
                </a:solidFill>
                <a:latin typeface="+mn-lt"/>
                <a:ea typeface="+mn-ea"/>
                <a:cs typeface="+mn-cs"/>
              </a:rPr>
              <a:t> and two electronic supplements </a:t>
            </a:r>
            <a:r>
              <a:rPr lang="en-GB" sz="1200" b="0" i="1" kern="1200" dirty="0" smtClean="0">
                <a:solidFill>
                  <a:schemeClr val="tx1"/>
                </a:solidFill>
                <a:latin typeface="+mn-lt"/>
                <a:ea typeface="+mn-ea"/>
                <a:cs typeface="+mn-cs"/>
              </a:rPr>
              <a:t>RadCom Plus </a:t>
            </a:r>
            <a:r>
              <a:rPr lang="en-GB" sz="1200" b="0" kern="1200" dirty="0" smtClean="0">
                <a:solidFill>
                  <a:schemeClr val="tx1"/>
                </a:solidFill>
                <a:latin typeface="+mn-lt"/>
                <a:ea typeface="+mn-ea"/>
                <a:cs typeface="+mn-cs"/>
              </a:rPr>
              <a:t>and </a:t>
            </a:r>
            <a:r>
              <a:rPr lang="en-GB" sz="1200" b="0" i="1" kern="1200" dirty="0" smtClean="0">
                <a:solidFill>
                  <a:schemeClr val="tx1"/>
                </a:solidFill>
                <a:latin typeface="+mn-lt"/>
                <a:ea typeface="+mn-ea"/>
                <a:cs typeface="+mn-cs"/>
              </a:rPr>
              <a:t>RadCom Basics. </a:t>
            </a:r>
            <a:endParaRPr lang="en-GB" sz="1200" b="0" kern="1200" dirty="0" smtClean="0">
              <a:solidFill>
                <a:schemeClr val="tx1"/>
              </a:solidFill>
              <a:latin typeface="+mn-lt"/>
              <a:ea typeface="+mn-ea"/>
              <a:cs typeface="+mn-cs"/>
            </a:endParaRPr>
          </a:p>
          <a:p>
            <a:pPr lvl="0"/>
            <a:r>
              <a:rPr lang="en-GB" sz="1200" b="0" kern="1200" dirty="0" smtClean="0">
                <a:solidFill>
                  <a:schemeClr val="tx1"/>
                </a:solidFill>
                <a:latin typeface="+mn-lt"/>
                <a:ea typeface="+mn-ea"/>
                <a:cs typeface="+mn-cs"/>
              </a:rPr>
              <a:t>Produces an extensive range of books</a:t>
            </a:r>
          </a:p>
          <a:p>
            <a:pPr lvl="0"/>
            <a:r>
              <a:rPr lang="en-GB" sz="1200" b="0" kern="1200" dirty="0" smtClean="0">
                <a:solidFill>
                  <a:schemeClr val="tx1"/>
                </a:solidFill>
                <a:latin typeface="+mn-lt"/>
                <a:ea typeface="+mn-ea"/>
                <a:cs typeface="+mn-cs"/>
              </a:rPr>
              <a:t>Operates as a limited company with a break even objective</a:t>
            </a:r>
          </a:p>
          <a:p>
            <a:pPr lvl="0"/>
            <a:r>
              <a:rPr lang="en-GB" sz="1200" b="0" kern="1200" dirty="0" smtClean="0">
                <a:solidFill>
                  <a:schemeClr val="tx1"/>
                </a:solidFill>
                <a:latin typeface="+mn-lt"/>
                <a:ea typeface="+mn-ea"/>
                <a:cs typeface="+mn-cs"/>
              </a:rPr>
              <a:t>Through the website, weekly news broadcast, GB2RS, and social media, the Society provides up-to-date news and information to radio amateurs</a:t>
            </a:r>
          </a:p>
          <a:p>
            <a:pPr lvl="0"/>
            <a:r>
              <a:rPr lang="en-GB" sz="1200" b="0" kern="1200" dirty="0" smtClean="0">
                <a:solidFill>
                  <a:schemeClr val="tx1"/>
                </a:solidFill>
                <a:latin typeface="+mn-lt"/>
                <a:ea typeface="+mn-ea"/>
                <a:cs typeface="+mn-cs"/>
              </a:rPr>
              <a:t>Holds an annual convention that includes internationally-recognised experts </a:t>
            </a:r>
            <a:endParaRPr lang="en-GB"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50437D9-FB3A-4942-8545-4D337392D72F}" type="slidenum">
              <a:rPr lang="en-GB" smtClean="0"/>
              <a:pPr/>
              <a:t>2</a:t>
            </a:fld>
            <a:endParaRPr lang="en-GB"/>
          </a:p>
        </p:txBody>
      </p:sp>
    </p:spTree>
    <p:extLst>
      <p:ext uri="{BB962C8B-B14F-4D97-AF65-F5344CB8AC3E}">
        <p14:creationId xmlns:p14="http://schemas.microsoft.com/office/powerpoint/2010/main" val="2725586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As with all other services, the amateur service is defined by the appropriate ITU Articles.</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We must not forget that there are two services – amateur and amateur-satellite</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Frequencies in common use around the world used by amateurs extend from 136kHz to 248GHz with extensions likely to both lower and higher bands. Operation at 9kHz and 275GHz has been tried around the world.</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There are in excess of 70k licences issued by Ofcom but we (and Ofcom) believe that there are roughly 60k individuals who are licensed as several people hold more than one licence, whether it be for different skill levels, for clubs or for repeaters and beacons.</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Globally the current estimate is that there are 3.5M licensees around the world. Numbers are overall fairly constant with some countries increasing in number and others decreasing. China, India and USA are increasing but Japan has reduced over the last 20 years. Interestingly this seems to reflect the change from a world leader in manufacturing to their economy slowing down. I’m not sure which came first the licences reducing or the economy slowing.  The UK shows</a:t>
            </a:r>
            <a:r>
              <a:rPr lang="en-GB" sz="1200" kern="1200" baseline="0" dirty="0" smtClean="0">
                <a:solidFill>
                  <a:schemeClr val="tx1"/>
                </a:solidFill>
                <a:latin typeface="+mn-lt"/>
                <a:ea typeface="+mn-ea"/>
                <a:cs typeface="+mn-cs"/>
              </a:rPr>
              <a:t> an increase over the last ten years.</a:t>
            </a: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50437D9-FB3A-4942-8545-4D337392D72F}"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200" kern="1200" dirty="0" smtClean="0">
                <a:solidFill>
                  <a:schemeClr val="tx1"/>
                </a:solidFill>
                <a:latin typeface="+mn-lt"/>
                <a:ea typeface="+mn-ea"/>
                <a:cs typeface="+mn-cs"/>
              </a:rPr>
              <a:t>ITU Handbook on Emergency Communications has a section headed</a:t>
            </a:r>
            <a:r>
              <a:rPr lang="en-US" sz="1200" b="1" kern="1200" dirty="0" smtClean="0">
                <a:solidFill>
                  <a:schemeClr val="tx1"/>
                </a:solidFill>
                <a:latin typeface="+mn-lt"/>
                <a:ea typeface="+mn-ea"/>
                <a:cs typeface="+mn-cs"/>
              </a:rPr>
              <a:t> Amateurs as Professionals . To quote ‘</a:t>
            </a:r>
            <a:r>
              <a:rPr lang="en-US" sz="1200" kern="1200" dirty="0" smtClean="0">
                <a:solidFill>
                  <a:schemeClr val="tx1"/>
                </a:solidFill>
                <a:latin typeface="+mn-lt"/>
                <a:ea typeface="+mn-ea"/>
                <a:cs typeface="+mn-cs"/>
              </a:rPr>
              <a:t>In situations where a professional and helpful attitude is maintained, served agencies point with pride to Amateur Radio volunteer efforts and accomplishments. Although the name says “Amateurs,” its real reference is to the fact that they are not paid for their efforts. It need not imply that their efforts or demeanor will be anything less than professional.’ </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A</a:t>
            </a:r>
            <a:r>
              <a:rPr lang="en-GB" sz="1200" kern="1200" baseline="0" dirty="0" smtClean="0">
                <a:solidFill>
                  <a:schemeClr val="tx1"/>
                </a:solidFill>
                <a:latin typeface="+mn-lt"/>
                <a:ea typeface="+mn-ea"/>
                <a:cs typeface="+mn-cs"/>
              </a:rPr>
              <a:t> recent q</a:t>
            </a:r>
            <a:r>
              <a:rPr lang="en-GB" sz="1200" kern="1200" dirty="0" smtClean="0">
                <a:solidFill>
                  <a:schemeClr val="tx1"/>
                </a:solidFill>
                <a:latin typeface="+mn-lt"/>
                <a:ea typeface="+mn-ea"/>
                <a:cs typeface="+mn-cs"/>
              </a:rPr>
              <a:t>uote from </a:t>
            </a:r>
            <a:r>
              <a:rPr lang="en-GB" sz="1200" kern="1200" dirty="0" err="1" smtClean="0">
                <a:solidFill>
                  <a:schemeClr val="tx1"/>
                </a:solidFill>
                <a:latin typeface="+mn-lt"/>
                <a:ea typeface="+mn-ea"/>
                <a:cs typeface="+mn-cs"/>
              </a:rPr>
              <a:t>Kristalina</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Georgieva</a:t>
            </a:r>
            <a:r>
              <a:rPr lang="en-GB" sz="1200" kern="1200" dirty="0" smtClean="0">
                <a:solidFill>
                  <a:schemeClr val="tx1"/>
                </a:solidFill>
                <a:latin typeface="+mn-lt"/>
                <a:ea typeface="+mn-ea"/>
                <a:cs typeface="+mn-cs"/>
              </a:rPr>
              <a:t>, EU </a:t>
            </a:r>
            <a:r>
              <a:rPr lang="en-GB" sz="1200" kern="1200" dirty="0" err="1" smtClean="0">
                <a:solidFill>
                  <a:schemeClr val="tx1"/>
                </a:solidFill>
                <a:latin typeface="+mn-lt"/>
                <a:ea typeface="+mn-ea"/>
                <a:cs typeface="+mn-cs"/>
              </a:rPr>
              <a:t>Commisioner</a:t>
            </a:r>
            <a:r>
              <a:rPr lang="en-GB" sz="1200" kern="1200" dirty="0" smtClean="0">
                <a:solidFill>
                  <a:schemeClr val="tx1"/>
                </a:solidFill>
                <a:latin typeface="+mn-lt"/>
                <a:ea typeface="+mn-ea"/>
                <a:cs typeface="+mn-cs"/>
              </a:rPr>
              <a:t> – ‘Amateurs’ is actually not the right word in this case; these are professional communicators.</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ITU Art25 </a:t>
            </a:r>
            <a:r>
              <a:rPr lang="en-US" sz="1200" kern="1200" dirty="0" smtClean="0">
                <a:solidFill>
                  <a:schemeClr val="tx1"/>
                </a:solidFill>
                <a:latin typeface="+mn-lt"/>
                <a:ea typeface="+mn-ea"/>
                <a:cs typeface="+mn-cs"/>
              </a:rPr>
              <a:t> states </a:t>
            </a:r>
            <a:r>
              <a:rPr lang="en-GB" sz="1200" kern="1200" dirty="0" smtClean="0">
                <a:solidFill>
                  <a:schemeClr val="tx1"/>
                </a:solidFill>
                <a:latin typeface="+mn-lt"/>
                <a:ea typeface="+mn-ea"/>
                <a:cs typeface="+mn-cs"/>
              </a:rPr>
              <a:t>Transmissions between amateur stations of different countries shall be limited to communications incidental to the purposes of the amateur service, as defined in Art. </a:t>
            </a:r>
            <a:r>
              <a:rPr lang="en-GB" sz="1200" b="1" u="sng" kern="1200" dirty="0" smtClean="0">
                <a:solidFill>
                  <a:schemeClr val="tx1"/>
                </a:solidFill>
                <a:latin typeface="+mn-lt"/>
                <a:ea typeface="+mn-ea"/>
                <a:cs typeface="+mn-cs"/>
                <a:hlinkClick r:id="rId3"/>
              </a:rPr>
              <a:t>1.56</a:t>
            </a:r>
            <a:r>
              <a:rPr lang="en-GB" sz="1200" kern="1200" dirty="0" smtClean="0">
                <a:solidFill>
                  <a:schemeClr val="tx1"/>
                </a:solidFill>
                <a:latin typeface="+mn-lt"/>
                <a:ea typeface="+mn-ea"/>
                <a:cs typeface="+mn-cs"/>
              </a:rPr>
              <a:t> and to remarks of a personal character. </a:t>
            </a:r>
          </a:p>
          <a:p>
            <a:r>
              <a:rPr lang="en-GB"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In fact the UK licence specifically states ‘……..the Radio Equipment is only used…. as a leisure activity and not for commercial purposes of any kind’ so it is quite difficult to define the tangible economic value of AR.</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 therefore need to look at the intangible benefits.</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Amateurs are required to take examinations to be licensed. At least one of the levels requires practical skills to be demonstrated. Many amateurs are extremely skilled in a practical sense across a broad spectrum – </a:t>
            </a:r>
            <a:r>
              <a:rPr lang="en-US" sz="1200" kern="1200" dirty="0" err="1" smtClean="0">
                <a:solidFill>
                  <a:schemeClr val="tx1"/>
                </a:solidFill>
                <a:latin typeface="+mn-lt"/>
                <a:ea typeface="+mn-ea"/>
                <a:cs typeface="+mn-cs"/>
              </a:rPr>
              <a:t>rf</a:t>
            </a:r>
            <a:r>
              <a:rPr lang="en-US" sz="1200" kern="1200" dirty="0" smtClean="0">
                <a:solidFill>
                  <a:schemeClr val="tx1"/>
                </a:solidFill>
                <a:latin typeface="+mn-lt"/>
                <a:ea typeface="+mn-ea"/>
                <a:cs typeface="+mn-cs"/>
              </a:rPr>
              <a:t> design, construction, antenna design and construction, mechanical design and construction, System configuration etc. </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Technical innovation matches the professionals in the sector. Joe Taylor, an American amateur, who has a Nobel Prize for Physics and Prof at Princeton University continues to develop his weak signal digital techniques that is allowing relatively modest stations to use EME, MS and </a:t>
            </a:r>
            <a:r>
              <a:rPr lang="en-US" sz="1200" kern="1200" dirty="0" err="1" smtClean="0">
                <a:solidFill>
                  <a:schemeClr val="tx1"/>
                </a:solidFill>
                <a:latin typeface="+mn-lt"/>
                <a:ea typeface="+mn-ea"/>
                <a:cs typeface="+mn-cs"/>
              </a:rPr>
              <a:t>Tropo</a:t>
            </a:r>
            <a:r>
              <a:rPr lang="en-US" sz="1200" kern="1200" dirty="0" smtClean="0">
                <a:solidFill>
                  <a:schemeClr val="tx1"/>
                </a:solidFill>
                <a:latin typeface="+mn-lt"/>
                <a:ea typeface="+mn-ea"/>
                <a:cs typeface="+mn-cs"/>
              </a:rPr>
              <a:t> Scatter to make contacts all over the world on the VHF, UHF and microwave bands. Equally, Howard Long, a British Amateur, has designed and sold many thousands of his </a:t>
            </a:r>
            <a:r>
              <a:rPr lang="en-US" sz="1200" kern="1200" dirty="0" err="1" smtClean="0">
                <a:solidFill>
                  <a:schemeClr val="tx1"/>
                </a:solidFill>
                <a:latin typeface="+mn-lt"/>
                <a:ea typeface="+mn-ea"/>
                <a:cs typeface="+mn-cs"/>
              </a:rPr>
              <a:t>Funcube</a:t>
            </a:r>
            <a:r>
              <a:rPr lang="en-US" sz="1200" kern="1200" dirty="0" smtClean="0">
                <a:solidFill>
                  <a:schemeClr val="tx1"/>
                </a:solidFill>
                <a:latin typeface="+mn-lt"/>
                <a:ea typeface="+mn-ea"/>
                <a:cs typeface="+mn-cs"/>
              </a:rPr>
              <a:t> Dongle which is used by amateurs, universities and schools to receive, at low cost, both satellite and other signals.</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Virtually all sectors of society in the UK </a:t>
            </a:r>
            <a:r>
              <a:rPr lang="en-US" sz="1200" kern="1200" dirty="0" err="1" smtClean="0">
                <a:solidFill>
                  <a:schemeClr val="tx1"/>
                </a:solidFill>
                <a:latin typeface="+mn-lt"/>
                <a:ea typeface="+mn-ea"/>
                <a:cs typeface="+mn-cs"/>
              </a:rPr>
              <a:t>recognise</a:t>
            </a:r>
            <a:r>
              <a:rPr lang="en-US" sz="1200" kern="1200" dirty="0" smtClean="0">
                <a:solidFill>
                  <a:schemeClr val="tx1"/>
                </a:solidFill>
                <a:latin typeface="+mn-lt"/>
                <a:ea typeface="+mn-ea"/>
                <a:cs typeface="+mn-cs"/>
              </a:rPr>
              <a:t> that the focus on STEM topics is not producing the required number of practical engineers to maintain UK plc. Amateurs are able to exhibit many of the skills and the RSGB has a number of initiatives to try and bring practical skills to school groups and others. </a:t>
            </a:r>
            <a:r>
              <a:rPr lang="en-GB" sz="1200" kern="1200" dirty="0" smtClean="0">
                <a:solidFill>
                  <a:schemeClr val="tx1"/>
                </a:solidFill>
                <a:latin typeface="+mn-lt"/>
                <a:ea typeface="+mn-ea"/>
                <a:cs typeface="+mn-cs"/>
              </a:rPr>
              <a:t>It is important to emphasise STEM, the need for which is probably stronger in 2015 than a few decades ago because of the greater significance of embedded software (and hence maths) and system engineering as the actual radios have been commoditised or morphed into SDRs. </a:t>
            </a:r>
          </a:p>
          <a:p>
            <a:r>
              <a:rPr lang="en-GB"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Following the 1953 East Coast floods when licensed amateurs were the only radio stations able to communicate with ships in distress off the east coast licensing conditions were changed to allow amateurs to assist at times of national emergency. The Lockerbie disaster is a prime example of where assistance was given with the local Raynet group being on 24 hour duty for ten continuous days. Relatively speaking, the UK has few natural disasters on a large scale so such emergency support is not often needed but this is not the case in many other areas of the world. In the USA the FEMA head is a licensed amateur and amateurs have assisted in many recent events including Haiti and the New Orleans floods. </a:t>
            </a:r>
            <a:r>
              <a:rPr lang="en-GB" sz="1200" kern="1200" dirty="0" smtClean="0">
                <a:solidFill>
                  <a:schemeClr val="tx1"/>
                </a:solidFill>
                <a:latin typeface="+mn-lt"/>
                <a:ea typeface="+mn-ea"/>
                <a:cs typeface="+mn-cs"/>
              </a:rPr>
              <a:t>It is interesting to note the move in the USA for emergency usage being more directed at contingency/peace of mind against infrastructure failure rather than the traditional role of disaster response.</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November 2013 Typhoon </a:t>
            </a:r>
            <a:r>
              <a:rPr lang="en-GB" sz="1200" kern="1200" dirty="0" err="1" smtClean="0">
                <a:solidFill>
                  <a:schemeClr val="tx1"/>
                </a:solidFill>
                <a:latin typeface="+mn-lt"/>
                <a:ea typeface="+mn-ea"/>
                <a:cs typeface="+mn-cs"/>
              </a:rPr>
              <a:t>Haiyan</a:t>
            </a:r>
            <a:r>
              <a:rPr lang="en-GB" sz="1200" kern="1200" dirty="0" smtClean="0">
                <a:solidFill>
                  <a:schemeClr val="tx1"/>
                </a:solidFill>
                <a:latin typeface="+mn-lt"/>
                <a:ea typeface="+mn-ea"/>
                <a:cs typeface="+mn-cs"/>
              </a:rPr>
              <a:t> in the Philippines completely destroyed the communications infrastructure on some islands and only radio amateurs were able to communicate with the outside world. Mobile phone systems have battery back up but that is not a lot of use when the tower is completely destroyed!</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The Nepal earthquake is another good example of recent international cooperation and </a:t>
            </a:r>
            <a:r>
              <a:rPr lang="en-GB" sz="1200" kern="1200" smtClean="0">
                <a:solidFill>
                  <a:schemeClr val="tx1"/>
                </a:solidFill>
                <a:latin typeface="+mn-lt"/>
                <a:ea typeface="+mn-ea"/>
                <a:cs typeface="+mn-cs"/>
              </a:rPr>
              <a:t>system's usage.</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The fact that radio crosses international boundaries is almost a given – you try and stop it! </a:t>
            </a:r>
          </a:p>
          <a:p>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50437D9-FB3A-4942-8545-4D337392D72F}"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200" kern="1200" dirty="0" smtClean="0">
                <a:solidFill>
                  <a:schemeClr val="tx1"/>
                </a:solidFill>
                <a:latin typeface="+mn-lt"/>
                <a:ea typeface="+mn-ea"/>
                <a:cs typeface="+mn-cs"/>
              </a:rPr>
              <a:t>When I first started my professional career as a Microwave RF engineer I was asked why I had gone into radio ‘as there was no future in it!’ 45 years later and radio has again become ‘wireless’ and, in the UK, we are short of skilled RF engineers. Being in radio didn’t stop me from understanding the internet as towards the end of my career I ran the IP network in the UK. The two cannot live without each other and everyone constantly uses wireless devices every day, many without realising it!</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Computing and radio will continue to converge and be complementary. We cannot exist without either these days and there are many radio amateurs either present or previous licence holders who are contributing to this trend. Amateurs are using digital voice with data and have extensive networks linked through the internet. Also there is an amateur radio designed codec for voice.</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SDR is almost the norm now with both RX and TX being SW defined these days.</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I have already mentioned Joe Taylor’s activities in producing the software to allow weak signals to be recovered from below the noise and this continues to be developed for EME, MS, AS and many other modes. The picture represents a typical screen.</a:t>
            </a:r>
          </a:p>
          <a:p>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 mentioned earlier that as well as the amateur service, there is also the amateur satellite service. In the last 40 years over 40 ‘traditional’ amateur satellites have been launched and the numbers are increasing as micro or </a:t>
            </a:r>
            <a:r>
              <a:rPr lang="en-GB" sz="1200" kern="1200" dirty="0" err="1" smtClean="0">
                <a:solidFill>
                  <a:schemeClr val="tx1"/>
                </a:solidFill>
                <a:latin typeface="+mn-lt"/>
                <a:ea typeface="+mn-ea"/>
                <a:cs typeface="+mn-cs"/>
              </a:rPr>
              <a:t>cubesats</a:t>
            </a:r>
            <a:r>
              <a:rPr lang="en-GB" sz="1200" kern="1200" dirty="0" smtClean="0">
                <a:solidFill>
                  <a:schemeClr val="tx1"/>
                </a:solidFill>
                <a:latin typeface="+mn-lt"/>
                <a:ea typeface="+mn-ea"/>
                <a:cs typeface="+mn-cs"/>
              </a:rPr>
              <a:t> are launched. These are typically 10cm cube and some 100 of these </a:t>
            </a:r>
            <a:r>
              <a:rPr lang="en-GB" sz="1200" kern="1200" dirty="0" err="1" smtClean="0">
                <a:solidFill>
                  <a:schemeClr val="tx1"/>
                </a:solidFill>
                <a:latin typeface="+mn-lt"/>
                <a:ea typeface="+mn-ea"/>
                <a:cs typeface="+mn-cs"/>
              </a:rPr>
              <a:t>cubesats</a:t>
            </a:r>
            <a:r>
              <a:rPr lang="en-GB" sz="1200" kern="1200" dirty="0" smtClean="0">
                <a:solidFill>
                  <a:schemeClr val="tx1"/>
                </a:solidFill>
                <a:latin typeface="+mn-lt"/>
                <a:ea typeface="+mn-ea"/>
                <a:cs typeface="+mn-cs"/>
              </a:rPr>
              <a:t> have been launched or are imminent. The UK are involved in design of a number of these but it is telling that the team cannot find the appropriate RF skills in this country so are having to use engineers from the USA, Holland and Denmark! The majority of satellites have been in low orbit and therefore burn up in due course. There are two projects scheduled to come to fruition in the next 2 years or so that will put the first amateur </a:t>
            </a:r>
            <a:r>
              <a:rPr lang="en-GB" sz="1200" kern="1200" dirty="0" err="1" smtClean="0">
                <a:solidFill>
                  <a:schemeClr val="tx1"/>
                </a:solidFill>
                <a:latin typeface="+mn-lt"/>
                <a:ea typeface="+mn-ea"/>
                <a:cs typeface="+mn-cs"/>
              </a:rPr>
              <a:t>geosync</a:t>
            </a:r>
            <a:r>
              <a:rPr lang="en-GB" sz="1200" kern="1200" dirty="0" smtClean="0">
                <a:solidFill>
                  <a:schemeClr val="tx1"/>
                </a:solidFill>
                <a:latin typeface="+mn-lt"/>
                <a:ea typeface="+mn-ea"/>
                <a:cs typeface="+mn-cs"/>
              </a:rPr>
              <a:t> satellites up. Having been negative about UK RF engineers, there is a real success story in the form of SSTL which is a company spun out from the work of a group of amateurs at the </a:t>
            </a:r>
            <a:r>
              <a:rPr lang="en-GB" sz="1200" kern="1200" dirty="0" err="1" smtClean="0">
                <a:solidFill>
                  <a:schemeClr val="tx1"/>
                </a:solidFill>
                <a:latin typeface="+mn-lt"/>
                <a:ea typeface="+mn-ea"/>
                <a:cs typeface="+mn-cs"/>
              </a:rPr>
              <a:t>Univ</a:t>
            </a:r>
            <a:r>
              <a:rPr lang="en-GB" sz="1200" kern="1200" dirty="0" smtClean="0">
                <a:solidFill>
                  <a:schemeClr val="tx1"/>
                </a:solidFill>
                <a:latin typeface="+mn-lt"/>
                <a:ea typeface="+mn-ea"/>
                <a:cs typeface="+mn-cs"/>
              </a:rPr>
              <a:t> of Surrey and over the last 30 years has turned into a £125m per year company employing some 600 staff.  Last, but by no means least, indicative of the dramatic increase in activity, in the next 3 weeks the Chinese will be launching no less than 10 small amateur satellites in one go! Some launchers have carried in excess of 30 </a:t>
            </a:r>
            <a:r>
              <a:rPr lang="en-GB" sz="1200" kern="1200" dirty="0" err="1" smtClean="0">
                <a:solidFill>
                  <a:schemeClr val="tx1"/>
                </a:solidFill>
                <a:latin typeface="+mn-lt"/>
                <a:ea typeface="+mn-ea"/>
                <a:cs typeface="+mn-cs"/>
              </a:rPr>
              <a:t>cubesats</a:t>
            </a:r>
            <a:r>
              <a:rPr lang="en-GB" sz="1200" kern="1200" dirty="0" smtClean="0">
                <a:solidFill>
                  <a:schemeClr val="tx1"/>
                </a:solidFill>
                <a:latin typeface="+mn-lt"/>
                <a:ea typeface="+mn-ea"/>
                <a:cs typeface="+mn-cs"/>
              </a:rPr>
              <a:t> at a time. Many of these </a:t>
            </a:r>
            <a:r>
              <a:rPr lang="en-GB" sz="1200" kern="1200" dirty="0" err="1" smtClean="0">
                <a:solidFill>
                  <a:schemeClr val="tx1"/>
                </a:solidFill>
                <a:latin typeface="+mn-lt"/>
                <a:ea typeface="+mn-ea"/>
                <a:cs typeface="+mn-cs"/>
              </a:rPr>
              <a:t>cubesats</a:t>
            </a:r>
            <a:r>
              <a:rPr lang="en-GB" sz="1200" kern="1200" dirty="0" smtClean="0">
                <a:solidFill>
                  <a:schemeClr val="tx1"/>
                </a:solidFill>
                <a:latin typeface="+mn-lt"/>
                <a:ea typeface="+mn-ea"/>
                <a:cs typeface="+mn-cs"/>
              </a:rPr>
              <a:t> (especially from universities) have their frequencies coordinated by IARU (International Amateur Radio Union) on behalf of the ITU Bureau. This unprecedented growth in smalls-</a:t>
            </a:r>
            <a:r>
              <a:rPr lang="en-GB" sz="1200" kern="1200" dirty="0" err="1" smtClean="0">
                <a:solidFill>
                  <a:schemeClr val="tx1"/>
                </a:solidFill>
                <a:latin typeface="+mn-lt"/>
                <a:ea typeface="+mn-ea"/>
                <a:cs typeface="+mn-cs"/>
              </a:rPr>
              <a:t>sats</a:t>
            </a:r>
            <a:r>
              <a:rPr lang="en-GB" sz="1200" kern="1200" dirty="0" smtClean="0">
                <a:solidFill>
                  <a:schemeClr val="tx1"/>
                </a:solidFill>
                <a:latin typeface="+mn-lt"/>
                <a:ea typeface="+mn-ea"/>
                <a:cs typeface="+mn-cs"/>
              </a:rPr>
              <a:t> has also led to WRC-15 AI-9.1.8</a:t>
            </a:r>
          </a:p>
          <a:p>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50437D9-FB3A-4942-8545-4D337392D72F}"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200" kern="1200" dirty="0" smtClean="0">
                <a:solidFill>
                  <a:schemeClr val="tx1"/>
                </a:solidFill>
                <a:latin typeface="+mn-lt"/>
                <a:ea typeface="+mn-ea"/>
                <a:cs typeface="+mn-cs"/>
              </a:rPr>
              <a:t>There are many EMC regulations and standards but monitoring and policing them can, to say the least, leave a lot to be desired! We all know about CE testing and marking where a number of companies out side the EU have a habit of ‘forgetting’ to populate all the suppression components once compliance has been approved. There are also issues about standards being less firm at frequencies above 30MHz. </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As amateurs are often involved in weak signal activity then interference from all sources is a continuous challenge. Plasma TVs, for example, were a real challenge but LED televisions are much cleaner. LED lights, on the other hand, can still</a:t>
            </a:r>
            <a:r>
              <a:rPr lang="en-GB" sz="1200" kern="1200" baseline="0" dirty="0" smtClean="0">
                <a:solidFill>
                  <a:schemeClr val="tx1"/>
                </a:solidFill>
                <a:latin typeface="+mn-lt"/>
                <a:ea typeface="+mn-ea"/>
                <a:cs typeface="+mn-cs"/>
              </a:rPr>
              <a:t> cause significant problems (and not only to radio amateurs)</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VDSL operates up to 17MHz and can cause significant interference on some of the lower amateur bands. Relatively recently the service providers have moved to self install where the customer receives the relevant equipment though the post – we have noticed a definite worsening of the situation since this started as unbalanced lines and in house wiring become ‘excellent’ antennas. The next generation of UFBB will operate at frequencies up to 106MHz and the RSGB are working with BT to run tests ahead of the first installations.</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PV installations are generally OK except when not installed correctly and can cause significant local problems. </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Land based wind generators can cause immense problems and certain designs about 80m high and built on fenland or wet areas have been measured as increasing the noise floor by up to 50dB within a  5 mile radius. The fact that 80m is a half wavelength on one of the amateur bands may have something to do with this!</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Wireless Power Transfer is currently being tested in real urban situations, but has yet to take off. We suspect that we will have some major issues.</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A more specific threat of concern is the reduction in the availability of certain microwave bands. Murray will be covering this a little later. </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50437D9-FB3A-4942-8545-4D337392D72F}"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r>
              <a:rPr lang="en-GB" sz="1200" kern="1200" dirty="0" smtClean="0">
                <a:solidFill>
                  <a:schemeClr val="tx1"/>
                </a:solidFill>
                <a:latin typeface="+mn-lt"/>
                <a:ea typeface="+mn-ea"/>
                <a:cs typeface="+mn-cs"/>
              </a:rPr>
              <a:t>Spectrum for amateurs is, like all other services, allocated within the ITU. Of course, amateurs don’t necessarily know to whom or which country they will speak to when they go on the air so it is important to understand, not only the allocations but the usage within those allocations of spectrum. We are pleased to say in the UK we have a good working relationship with Ofcom – it is not so with the local regulator in all other countries!</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As much of our communication is by weak signals then it is important that we have relatively noise free and preferably Primary status bands where possible. Over the last few years the HF and low VHF bands are becoming somewhat less congested and the higher frequencies are the opposite. Not only are there other radio services causing challenges but, of course, also interference from computers and networks. The weak signal (usually narrowband) modes reach considerable distances (&gt;2000km at 1.3GHz  and still up to &gt;100km at 76 GHz). </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The satellite service is in a similar position as they have no primary allocation between 144MHz and 24GHz.</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I have alluded to EME and other very weak signal operation before – interestingly it is becoming possible to operate with a 100W transceiver at VHF plus an 8 or 10 element </a:t>
            </a:r>
            <a:r>
              <a:rPr lang="en-GB" sz="1200" kern="1200" dirty="0" err="1" smtClean="0">
                <a:solidFill>
                  <a:schemeClr val="tx1"/>
                </a:solidFill>
                <a:latin typeface="+mn-lt"/>
                <a:ea typeface="+mn-ea"/>
                <a:cs typeface="+mn-cs"/>
              </a:rPr>
              <a:t>yagi</a:t>
            </a:r>
            <a:r>
              <a:rPr lang="en-GB" sz="1200" kern="1200" dirty="0" smtClean="0">
                <a:solidFill>
                  <a:schemeClr val="tx1"/>
                </a:solidFill>
                <a:latin typeface="+mn-lt"/>
                <a:ea typeface="+mn-ea"/>
                <a:cs typeface="+mn-cs"/>
              </a:rPr>
              <a:t> and make a successful 2 way contact via the moon (but not if the stations at both ends are similarly equipped but this is getting closer all the time as the software improves).</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A recent presentation to the Business Radio Industry Group on how amateurs have developed low BW digital TV was well received and a number of follow up requests have been received.</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On a slightly related topic of TV, the ISS will be using Ham TV to link to schools and when Tim </a:t>
            </a:r>
            <a:r>
              <a:rPr lang="en-GB" sz="1200" kern="1200" dirty="0" err="1" smtClean="0">
                <a:solidFill>
                  <a:schemeClr val="tx1"/>
                </a:solidFill>
                <a:latin typeface="+mn-lt"/>
                <a:ea typeface="+mn-ea"/>
                <a:cs typeface="+mn-cs"/>
              </a:rPr>
              <a:t>Peake</a:t>
            </a:r>
            <a:r>
              <a:rPr lang="en-GB" sz="1200" kern="1200" dirty="0" smtClean="0">
                <a:solidFill>
                  <a:schemeClr val="tx1"/>
                </a:solidFill>
                <a:latin typeface="+mn-lt"/>
                <a:ea typeface="+mn-ea"/>
                <a:cs typeface="+mn-cs"/>
              </a:rPr>
              <a:t> goes to the ISS later this year he will be using AR to contact schools in the UK. This has been done previously but this time the astronaut will be a licensed British amateur and we know that he is looking forward to this aspect of his mission to involve schools directly. </a:t>
            </a:r>
            <a:endParaRPr lang="en-GB" sz="1200" kern="1200" dirty="0">
              <a:solidFill>
                <a:schemeClr val="tx1"/>
              </a:solidFill>
              <a:latin typeface="+mn-lt"/>
              <a:ea typeface="+mn-ea"/>
              <a:cs typeface="+mn-cs"/>
            </a:endParaRPr>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83AE44-43C7-4227-92AC-6AC82652449C}" type="slidenum">
              <a:rPr lang="en-GB"/>
              <a:pPr fontAlgn="base">
                <a:spcBef>
                  <a:spcPct val="0"/>
                </a:spcBef>
                <a:spcAft>
                  <a:spcPct val="0"/>
                </a:spcAft>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200" kern="1200" dirty="0" smtClean="0">
                <a:solidFill>
                  <a:schemeClr val="tx1"/>
                </a:solidFill>
                <a:latin typeface="+mn-lt"/>
                <a:ea typeface="+mn-ea"/>
                <a:cs typeface="+mn-cs"/>
              </a:rPr>
              <a:t>There will be increasing migration  to digital modes but not exclusively so. I have to say that there is still a significant use of morse code which is a very efficient mode particularly without any computer interfacing. Interestingly whenever we run demonstration stations there is a great interest from the younger generation in simple morse code – it is, of course, a ‘digital’ mode but doesn’t require a computer to be used.</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How will </a:t>
            </a:r>
            <a:r>
              <a:rPr lang="en-GB" sz="1200" kern="1200" dirty="0" err="1" smtClean="0">
                <a:solidFill>
                  <a:schemeClr val="tx1"/>
                </a:solidFill>
                <a:latin typeface="+mn-lt"/>
                <a:ea typeface="+mn-ea"/>
                <a:cs typeface="+mn-cs"/>
              </a:rPr>
              <a:t>sw</a:t>
            </a:r>
            <a:r>
              <a:rPr lang="en-GB" sz="1200" kern="1200" dirty="0" smtClean="0">
                <a:solidFill>
                  <a:schemeClr val="tx1"/>
                </a:solidFill>
                <a:latin typeface="+mn-lt"/>
                <a:ea typeface="+mn-ea"/>
                <a:cs typeface="+mn-cs"/>
              </a:rPr>
              <a:t> and radio further integrate – who can really predict but I am certain that it will! I recently read an article that suggested that radio receivers were on the ninth generation. The first generation was 1901 (or thereabouts) and the last three generations have been in the last 15 years and all software based.</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As the older generation of amateurs become less active then the younger ones will bring about a redefinition of what is core to AR. The Society has formed a YC in the last year and we are seeing initiatives and enthusiasm that some of us can remember from long ago. There is little doubt in my mind that enthusiasm for this particular service will continue to grow. </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The final bullet lists a number of areas that we think will be key as we move forward.</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Hand over to Murray.</a:t>
            </a:r>
          </a:p>
          <a:p>
            <a:pPr>
              <a:spcBef>
                <a:spcPct val="0"/>
              </a:spcBef>
            </a:pPr>
            <a:endParaRPr lang="en-GB" dirty="0"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B2F59C-F8DD-4BED-8D2F-B56A8973B0E9}" type="slidenum">
              <a:rPr lang="en-GB"/>
              <a:pPr fontAlgn="base">
                <a:spcBef>
                  <a:spcPct val="0"/>
                </a:spcBef>
                <a:spcAft>
                  <a:spcPct val="0"/>
                </a:spcAft>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The UK Amateur allocations are</a:t>
            </a:r>
            <a:r>
              <a:rPr lang="en-GB" baseline="0" dirty="0" smtClean="0"/>
              <a:t> tabulated in the Ofcom Amateur Radio Licence for each licence class. The latest edition is at:-</a:t>
            </a:r>
          </a:p>
          <a:p>
            <a:pPr>
              <a:spcBef>
                <a:spcPct val="0"/>
              </a:spcBef>
            </a:pPr>
            <a:r>
              <a:rPr lang="en-GB" dirty="0" smtClean="0"/>
              <a:t>http://licensing.ofcom.org.uk/binaries/spectrum/amateur-radio/guidance-for-licensees/nov/licence.pdf </a:t>
            </a:r>
          </a:p>
          <a:p>
            <a:pPr>
              <a:spcBef>
                <a:spcPct val="0"/>
              </a:spcBef>
            </a:pPr>
            <a:endParaRPr lang="en-GB" dirty="0" smtClean="0"/>
          </a:p>
          <a:p>
            <a:pPr>
              <a:spcBef>
                <a:spcPct val="0"/>
              </a:spcBef>
            </a:pPr>
            <a:r>
              <a:rPr lang="en-GB" dirty="0" smtClean="0"/>
              <a:t>PSSR saw amateurs lose 40 MHz at 2.3GHz and 65 MHz at 3.4 GHz, with the largest impact on wide band </a:t>
            </a:r>
            <a:r>
              <a:rPr lang="en-GB" dirty="0" err="1" smtClean="0"/>
              <a:t>datalink</a:t>
            </a:r>
            <a:r>
              <a:rPr lang="en-GB" dirty="0" smtClean="0"/>
              <a:t> and TV users.</a:t>
            </a:r>
          </a:p>
          <a:p>
            <a:pPr>
              <a:spcBef>
                <a:spcPct val="0"/>
              </a:spcBef>
            </a:pPr>
            <a:r>
              <a:rPr lang="en-GB" dirty="0" smtClean="0"/>
              <a:t>One small mitigation is that Ofcom have granted some access to the 2MHz at 2300-2302 which was unused after an old auction</a:t>
            </a:r>
          </a:p>
          <a:p>
            <a:pPr>
              <a:spcBef>
                <a:spcPct val="0"/>
              </a:spcBef>
            </a:pPr>
            <a:endParaRPr lang="en-GB" dirty="0" smtClean="0"/>
          </a:p>
          <a:p>
            <a:pPr>
              <a:spcBef>
                <a:spcPct val="0"/>
              </a:spcBef>
            </a:pPr>
            <a:r>
              <a:rPr lang="en-GB" dirty="0" smtClean="0"/>
              <a:t>The table in the slide is a spreadsheet output derived from the allocations (and their widths/status) using the latest (Post-PSSR) Ofcom 2015 UK Amateur licence. The frequency ranges are as per </a:t>
            </a:r>
            <a:r>
              <a:rPr lang="en-GB" dirty="0" err="1" smtClean="0"/>
              <a:t>Ofcoms</a:t>
            </a:r>
            <a:r>
              <a:rPr lang="en-GB" dirty="0" smtClean="0"/>
              <a:t> Spectrum Management Strategy doc ‘ Spectrum attribution metrics’ , Dec-2013 (which gave an overall average of 3% to Amateurs and 1% for Amateur Satellite)</a:t>
            </a:r>
          </a:p>
          <a:p>
            <a:pPr>
              <a:spcBef>
                <a:spcPct val="0"/>
              </a:spcBef>
            </a:pPr>
            <a:r>
              <a:rPr lang="en-GB" dirty="0" smtClean="0"/>
              <a:t> </a:t>
            </a:r>
          </a:p>
          <a:p>
            <a:pPr>
              <a:spcBef>
                <a:spcPct val="0"/>
              </a:spcBef>
            </a:pPr>
            <a:r>
              <a:rPr lang="en-GB" dirty="0" smtClean="0"/>
              <a:t>According to IARU, the average in other regions is that ~8% of spectrum is available to amateurs with up to half on a Primary basis</a:t>
            </a:r>
          </a:p>
          <a:p>
            <a:pPr>
              <a:spcBef>
                <a:spcPct val="0"/>
              </a:spcBef>
            </a:pPr>
            <a:endParaRPr lang="en-GB" dirty="0" smtClean="0"/>
          </a:p>
          <a:p>
            <a:pPr>
              <a:spcBef>
                <a:spcPct val="0"/>
              </a:spcBef>
            </a:pPr>
            <a:r>
              <a:rPr lang="en-GB" dirty="0" smtClean="0"/>
              <a:t>There is no Primary allocation between 400MHz and 24 GHz. The lack of even small primary segments in this wide range gives rise to considerable restrictions and uncertainty that threaten investment/growth as well as the development of future practical </a:t>
            </a:r>
            <a:r>
              <a:rPr lang="en-GB" dirty="0" err="1" smtClean="0"/>
              <a:t>rf</a:t>
            </a:r>
            <a:r>
              <a:rPr lang="en-GB" dirty="0" smtClean="0"/>
              <a:t>/microwave engineers. </a:t>
            </a:r>
          </a:p>
          <a:p>
            <a:pPr>
              <a:spcBef>
                <a:spcPct val="0"/>
              </a:spcBef>
            </a:pPr>
            <a:endParaRPr lang="en-GB" dirty="0" smtClean="0"/>
          </a:p>
          <a:p>
            <a:pPr>
              <a:spcBef>
                <a:spcPct val="0"/>
              </a:spcBef>
            </a:pPr>
            <a:r>
              <a:rPr lang="en-GB" dirty="0" smtClean="0"/>
              <a:t>Whilst short range wideband kit can adapt /retune more easily, Satellite transponders EME and narrowband terrestrial user cannot.  For the latter a key spectrum goal is that ‘common narrowband segments’ become globally harmonised and better protected</a:t>
            </a:r>
          </a:p>
          <a:p>
            <a:pPr>
              <a:spcBef>
                <a:spcPct val="0"/>
              </a:spcBef>
            </a:pPr>
            <a:r>
              <a:rPr lang="en-GB" dirty="0" smtClean="0"/>
              <a:t> </a:t>
            </a:r>
          </a:p>
          <a:p>
            <a:pPr>
              <a:spcBef>
                <a:spcPct val="0"/>
              </a:spcBef>
            </a:pPr>
            <a:endParaRPr lang="en-GB" dirty="0" smtClean="0"/>
          </a:p>
          <a:p>
            <a:pPr>
              <a:spcBef>
                <a:spcPct val="0"/>
              </a:spcBef>
            </a:pPr>
            <a:r>
              <a:rPr lang="en-GB" dirty="0" smtClean="0"/>
              <a:t> </a:t>
            </a:r>
          </a:p>
        </p:txBody>
      </p:sp>
      <p:sp>
        <p:nvSpPr>
          <p:cNvPr id="76804" name="Slide Number Placeholder 3"/>
          <p:cNvSpPr txBox="1">
            <a:spLocks noGrp="1"/>
          </p:cNvSpPr>
          <p:nvPr/>
        </p:nvSpPr>
        <p:spPr bwMode="auto">
          <a:xfrm>
            <a:off x="3884613" y="9446678"/>
            <a:ext cx="2971800" cy="497284"/>
          </a:xfrm>
          <a:prstGeom prst="rect">
            <a:avLst/>
          </a:prstGeom>
          <a:noFill/>
          <a:ln w="9525">
            <a:noFill/>
            <a:miter lim="800000"/>
            <a:headEnd/>
            <a:tailEnd/>
          </a:ln>
        </p:spPr>
        <p:txBody>
          <a:bodyPr anchor="b"/>
          <a:lstStyle/>
          <a:p>
            <a:pPr algn="r"/>
            <a:fld id="{DB4C1CB3-4F17-405A-82D0-57A872D9277D}" type="slidenum">
              <a:rPr lang="en-GB" sz="1200">
                <a:latin typeface="Calibri" pitchFamily="34" charset="0"/>
              </a:rPr>
              <a:pPr algn="r"/>
              <a:t>9</a:t>
            </a:fld>
            <a:endParaRPr lang="en-GB"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06F3B74-5CEE-4ADA-9E0A-6DA5FE74CBA2}" type="datetimeFigureOut">
              <a:rPr lang="en-GB" smtClean="0"/>
              <a:pPr/>
              <a:t>08/07/2015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442896-7CE5-4BE7-8A4A-A0D3360F3C3B}" type="slidenum">
              <a:rPr lang="en-GB" smtClean="0"/>
              <a:pPr/>
              <a:t>‹#›</a:t>
            </a:fld>
            <a:endParaRPr lang="en-GB"/>
          </a:p>
        </p:txBody>
      </p:sp>
      <p:sp>
        <p:nvSpPr>
          <p:cNvPr id="7" name="Rectangle 6"/>
          <p:cNvSpPr/>
          <p:nvPr userDrawn="1"/>
        </p:nvSpPr>
        <p:spPr>
          <a:xfrm>
            <a:off x="-9525" y="0"/>
            <a:ext cx="470273"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7525944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6F3B74-5CEE-4ADA-9E0A-6DA5FE74CBA2}" type="datetimeFigureOut">
              <a:rPr lang="en-GB" smtClean="0"/>
              <a:pPr/>
              <a:t>08/07/2015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442896-7CE5-4BE7-8A4A-A0D3360F3C3B}" type="slidenum">
              <a:rPr lang="en-GB" smtClean="0"/>
              <a:pPr/>
              <a:t>‹#›</a:t>
            </a:fld>
            <a:endParaRPr lang="en-GB"/>
          </a:p>
        </p:txBody>
      </p:sp>
    </p:spTree>
    <p:extLst>
      <p:ext uri="{BB962C8B-B14F-4D97-AF65-F5344CB8AC3E}">
        <p14:creationId xmlns:p14="http://schemas.microsoft.com/office/powerpoint/2010/main" val="284305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6F3B74-5CEE-4ADA-9E0A-6DA5FE74CBA2}" type="datetimeFigureOut">
              <a:rPr lang="en-GB" smtClean="0"/>
              <a:pPr/>
              <a:t>08/07/2015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442896-7CE5-4BE7-8A4A-A0D3360F3C3B}" type="slidenum">
              <a:rPr lang="en-GB" smtClean="0"/>
              <a:pPr/>
              <a:t>‹#›</a:t>
            </a:fld>
            <a:endParaRPr lang="en-GB"/>
          </a:p>
        </p:txBody>
      </p:sp>
    </p:spTree>
    <p:extLst>
      <p:ext uri="{BB962C8B-B14F-4D97-AF65-F5344CB8AC3E}">
        <p14:creationId xmlns:p14="http://schemas.microsoft.com/office/powerpoint/2010/main" val="109938041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0AAA59F-195C-4F2A-B869-94F72688CCDA}" type="datetimeFigureOut">
              <a:rPr lang="en-GB" smtClean="0"/>
              <a:pPr/>
              <a:t>08/07/2015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1A6718-764B-4F21-BC3C-5621D676C505}" type="slidenum">
              <a:rPr lang="en-GB" smtClean="0"/>
              <a:pPr/>
              <a:t>‹#›</a:t>
            </a:fld>
            <a:endParaRPr lang="en-GB"/>
          </a:p>
        </p:txBody>
      </p:sp>
    </p:spTree>
    <p:extLst>
      <p:ext uri="{BB962C8B-B14F-4D97-AF65-F5344CB8AC3E}">
        <p14:creationId xmlns:p14="http://schemas.microsoft.com/office/powerpoint/2010/main" val="3688545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AAA59F-195C-4F2A-B869-94F72688CCDA}" type="datetimeFigureOut">
              <a:rPr lang="en-GB" smtClean="0"/>
              <a:pPr/>
              <a:t>08/07/2015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1A6718-764B-4F21-BC3C-5621D676C505}" type="slidenum">
              <a:rPr lang="en-GB" smtClean="0"/>
              <a:pPr/>
              <a:t>‹#›</a:t>
            </a:fld>
            <a:endParaRPr lang="en-GB"/>
          </a:p>
        </p:txBody>
      </p:sp>
    </p:spTree>
    <p:extLst>
      <p:ext uri="{BB962C8B-B14F-4D97-AF65-F5344CB8AC3E}">
        <p14:creationId xmlns:p14="http://schemas.microsoft.com/office/powerpoint/2010/main" val="4005004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AAA59F-195C-4F2A-B869-94F72688CCDA}" type="datetimeFigureOut">
              <a:rPr lang="en-GB" smtClean="0"/>
              <a:pPr/>
              <a:t>08/07/2015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1A6718-764B-4F21-BC3C-5621D676C505}" type="slidenum">
              <a:rPr lang="en-GB" smtClean="0"/>
              <a:pPr/>
              <a:t>‹#›</a:t>
            </a:fld>
            <a:endParaRPr lang="en-GB"/>
          </a:p>
        </p:txBody>
      </p:sp>
    </p:spTree>
    <p:extLst>
      <p:ext uri="{BB962C8B-B14F-4D97-AF65-F5344CB8AC3E}">
        <p14:creationId xmlns:p14="http://schemas.microsoft.com/office/powerpoint/2010/main" val="3486315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0AAA59F-195C-4F2A-B869-94F72688CCDA}" type="datetimeFigureOut">
              <a:rPr lang="en-GB" smtClean="0"/>
              <a:pPr/>
              <a:t>08/07/2015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1A6718-764B-4F21-BC3C-5621D676C505}" type="slidenum">
              <a:rPr lang="en-GB" smtClean="0"/>
              <a:pPr/>
              <a:t>‹#›</a:t>
            </a:fld>
            <a:endParaRPr lang="en-GB"/>
          </a:p>
        </p:txBody>
      </p:sp>
    </p:spTree>
    <p:extLst>
      <p:ext uri="{BB962C8B-B14F-4D97-AF65-F5344CB8AC3E}">
        <p14:creationId xmlns:p14="http://schemas.microsoft.com/office/powerpoint/2010/main" val="1487591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0AAA59F-195C-4F2A-B869-94F72688CCDA}" type="datetimeFigureOut">
              <a:rPr lang="en-GB" smtClean="0"/>
              <a:pPr/>
              <a:t>08/07/2015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81A6718-764B-4F21-BC3C-5621D676C505}" type="slidenum">
              <a:rPr lang="en-GB" smtClean="0"/>
              <a:pPr/>
              <a:t>‹#›</a:t>
            </a:fld>
            <a:endParaRPr lang="en-GB"/>
          </a:p>
        </p:txBody>
      </p:sp>
    </p:spTree>
    <p:extLst>
      <p:ext uri="{BB962C8B-B14F-4D97-AF65-F5344CB8AC3E}">
        <p14:creationId xmlns:p14="http://schemas.microsoft.com/office/powerpoint/2010/main" val="1536935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0AAA59F-195C-4F2A-B869-94F72688CCDA}" type="datetimeFigureOut">
              <a:rPr lang="en-GB" smtClean="0"/>
              <a:pPr/>
              <a:t>08/07/2015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81A6718-764B-4F21-BC3C-5621D676C505}" type="slidenum">
              <a:rPr lang="en-GB" smtClean="0"/>
              <a:pPr/>
              <a:t>‹#›</a:t>
            </a:fld>
            <a:endParaRPr lang="en-GB"/>
          </a:p>
        </p:txBody>
      </p:sp>
    </p:spTree>
    <p:extLst>
      <p:ext uri="{BB962C8B-B14F-4D97-AF65-F5344CB8AC3E}">
        <p14:creationId xmlns:p14="http://schemas.microsoft.com/office/powerpoint/2010/main" val="1667284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AA59F-195C-4F2A-B869-94F72688CCDA}" type="datetimeFigureOut">
              <a:rPr lang="en-GB" smtClean="0"/>
              <a:pPr/>
              <a:t>08/07/2015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81A6718-764B-4F21-BC3C-5621D676C505}" type="slidenum">
              <a:rPr lang="en-GB" smtClean="0"/>
              <a:pPr/>
              <a:t>‹#›</a:t>
            </a:fld>
            <a:endParaRPr lang="en-GB"/>
          </a:p>
        </p:txBody>
      </p:sp>
    </p:spTree>
    <p:extLst>
      <p:ext uri="{BB962C8B-B14F-4D97-AF65-F5344CB8AC3E}">
        <p14:creationId xmlns:p14="http://schemas.microsoft.com/office/powerpoint/2010/main" val="94829562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AAA59F-195C-4F2A-B869-94F72688CCDA}" type="datetimeFigureOut">
              <a:rPr lang="en-GB" smtClean="0"/>
              <a:pPr/>
              <a:t>08/07/2015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1A6718-764B-4F21-BC3C-5621D676C505}" type="slidenum">
              <a:rPr lang="en-GB" smtClean="0"/>
              <a:pPr/>
              <a:t>‹#›</a:t>
            </a:fld>
            <a:endParaRPr lang="en-GB"/>
          </a:p>
        </p:txBody>
      </p:sp>
    </p:spTree>
    <p:extLst>
      <p:ext uri="{BB962C8B-B14F-4D97-AF65-F5344CB8AC3E}">
        <p14:creationId xmlns:p14="http://schemas.microsoft.com/office/powerpoint/2010/main" val="19651269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21538740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AAA59F-195C-4F2A-B869-94F72688CCDA}" type="datetimeFigureOut">
              <a:rPr lang="en-GB" smtClean="0"/>
              <a:pPr/>
              <a:t>08/07/2015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1A6718-764B-4F21-BC3C-5621D676C505}" type="slidenum">
              <a:rPr lang="en-GB" smtClean="0"/>
              <a:pPr/>
              <a:t>‹#›</a:t>
            </a:fld>
            <a:endParaRPr lang="en-GB"/>
          </a:p>
        </p:txBody>
      </p:sp>
    </p:spTree>
    <p:extLst>
      <p:ext uri="{BB962C8B-B14F-4D97-AF65-F5344CB8AC3E}">
        <p14:creationId xmlns:p14="http://schemas.microsoft.com/office/powerpoint/2010/main" val="380327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AAA59F-195C-4F2A-B869-94F72688CCDA}" type="datetimeFigureOut">
              <a:rPr lang="en-GB" smtClean="0"/>
              <a:pPr/>
              <a:t>08/07/2015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1A6718-764B-4F21-BC3C-5621D676C505}" type="slidenum">
              <a:rPr lang="en-GB" smtClean="0"/>
              <a:pPr/>
              <a:t>‹#›</a:t>
            </a:fld>
            <a:endParaRPr lang="en-GB"/>
          </a:p>
        </p:txBody>
      </p:sp>
    </p:spTree>
    <p:extLst>
      <p:ext uri="{BB962C8B-B14F-4D97-AF65-F5344CB8AC3E}">
        <p14:creationId xmlns:p14="http://schemas.microsoft.com/office/powerpoint/2010/main" val="22260211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AAA59F-195C-4F2A-B869-94F72688CCDA}" type="datetimeFigureOut">
              <a:rPr lang="en-GB" smtClean="0"/>
              <a:pPr/>
              <a:t>08/07/2015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1A6718-764B-4F21-BC3C-5621D676C505}" type="slidenum">
              <a:rPr lang="en-GB" smtClean="0"/>
              <a:pPr/>
              <a:t>‹#›</a:t>
            </a:fld>
            <a:endParaRPr lang="en-GB"/>
          </a:p>
        </p:txBody>
      </p:sp>
    </p:spTree>
    <p:extLst>
      <p:ext uri="{BB962C8B-B14F-4D97-AF65-F5344CB8AC3E}">
        <p14:creationId xmlns:p14="http://schemas.microsoft.com/office/powerpoint/2010/main" val="399555614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ED451C2-5A47-4E71-8872-56E699DBD4C6}" type="datetimeFigureOut">
              <a:rPr lang="en-GB" smtClean="0"/>
              <a:pPr/>
              <a:t>08/07/2015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570777-3706-4EE2-9AB0-F28C60721B3F}" type="slidenum">
              <a:rPr lang="en-GB" smtClean="0"/>
              <a:pPr/>
              <a:t>‹#›</a:t>
            </a:fld>
            <a:endParaRPr lang="en-GB"/>
          </a:p>
        </p:txBody>
      </p:sp>
    </p:spTree>
    <p:extLst>
      <p:ext uri="{BB962C8B-B14F-4D97-AF65-F5344CB8AC3E}">
        <p14:creationId xmlns:p14="http://schemas.microsoft.com/office/powerpoint/2010/main" val="2190263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ED451C2-5A47-4E71-8872-56E699DBD4C6}" type="datetimeFigureOut">
              <a:rPr lang="en-GB" smtClean="0"/>
              <a:pPr/>
              <a:t>08/07/2015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570777-3706-4EE2-9AB0-F28C60721B3F}" type="slidenum">
              <a:rPr lang="en-GB" smtClean="0"/>
              <a:pPr/>
              <a:t>‹#›</a:t>
            </a:fld>
            <a:endParaRPr lang="en-GB"/>
          </a:p>
        </p:txBody>
      </p:sp>
    </p:spTree>
    <p:extLst>
      <p:ext uri="{BB962C8B-B14F-4D97-AF65-F5344CB8AC3E}">
        <p14:creationId xmlns:p14="http://schemas.microsoft.com/office/powerpoint/2010/main" val="812950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D451C2-5A47-4E71-8872-56E699DBD4C6}" type="datetimeFigureOut">
              <a:rPr lang="en-GB" smtClean="0"/>
              <a:pPr/>
              <a:t>08/07/2015</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7570777-3706-4EE2-9AB0-F28C60721B3F}" type="slidenum">
              <a:rPr lang="en-GB" smtClean="0"/>
              <a:pPr/>
              <a:t>‹#›</a:t>
            </a:fld>
            <a:endParaRPr lang="en-GB"/>
          </a:p>
        </p:txBody>
      </p:sp>
    </p:spTree>
    <p:extLst>
      <p:ext uri="{BB962C8B-B14F-4D97-AF65-F5344CB8AC3E}">
        <p14:creationId xmlns:p14="http://schemas.microsoft.com/office/powerpoint/2010/main" val="14609962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ED451C2-5A47-4E71-8872-56E699DBD4C6}" type="datetimeFigureOut">
              <a:rPr lang="en-GB" smtClean="0"/>
              <a:pPr/>
              <a:t>08/07/2015</a:t>
            </a:fld>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7570777-3706-4EE2-9AB0-F28C60721B3F}" type="slidenum">
              <a:rPr lang="en-GB" smtClean="0"/>
              <a:pPr/>
              <a:t>‹#›</a:t>
            </a:fld>
            <a:endParaRPr lang="en-GB"/>
          </a:p>
        </p:txBody>
      </p:sp>
    </p:spTree>
    <p:extLst>
      <p:ext uri="{BB962C8B-B14F-4D97-AF65-F5344CB8AC3E}">
        <p14:creationId xmlns:p14="http://schemas.microsoft.com/office/powerpoint/2010/main" val="19198839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ED451C2-5A47-4E71-8872-56E699DBD4C6}" type="datetimeFigureOut">
              <a:rPr lang="en-GB" smtClean="0"/>
              <a:pPr/>
              <a:t>08/07/2015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7570777-3706-4EE2-9AB0-F28C60721B3F}" type="slidenum">
              <a:rPr lang="en-GB" smtClean="0"/>
              <a:pPr/>
              <a:t>‹#›</a:t>
            </a:fld>
            <a:endParaRPr lang="en-GB"/>
          </a:p>
        </p:txBody>
      </p:sp>
    </p:spTree>
    <p:extLst>
      <p:ext uri="{BB962C8B-B14F-4D97-AF65-F5344CB8AC3E}">
        <p14:creationId xmlns:p14="http://schemas.microsoft.com/office/powerpoint/2010/main" val="752404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ED451C2-5A47-4E71-8872-56E699DBD4C6}" type="datetimeFigureOut">
              <a:rPr lang="en-GB" smtClean="0"/>
              <a:pPr/>
              <a:t>08/07/2015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7570777-3706-4EE2-9AB0-F28C60721B3F}" type="slidenum">
              <a:rPr lang="en-GB" smtClean="0"/>
              <a:pPr/>
              <a:t>‹#›</a:t>
            </a:fld>
            <a:endParaRPr lang="en-GB"/>
          </a:p>
        </p:txBody>
      </p:sp>
    </p:spTree>
    <p:extLst>
      <p:ext uri="{BB962C8B-B14F-4D97-AF65-F5344CB8AC3E}">
        <p14:creationId xmlns:p14="http://schemas.microsoft.com/office/powerpoint/2010/main" val="3765174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D451C2-5A47-4E71-8872-56E699DBD4C6}" type="datetimeFigureOut">
              <a:rPr lang="en-GB" smtClean="0"/>
              <a:pPr/>
              <a:t>08/07/2015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7570777-3706-4EE2-9AB0-F28C60721B3F}" type="slidenum">
              <a:rPr lang="en-GB" smtClean="0"/>
              <a:pPr/>
              <a:t>‹#›</a:t>
            </a:fld>
            <a:endParaRPr lang="en-GB"/>
          </a:p>
        </p:txBody>
      </p:sp>
    </p:spTree>
    <p:extLst>
      <p:ext uri="{BB962C8B-B14F-4D97-AF65-F5344CB8AC3E}">
        <p14:creationId xmlns:p14="http://schemas.microsoft.com/office/powerpoint/2010/main" val="990937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6F3B74-5CEE-4ADA-9E0A-6DA5FE74CBA2}" type="datetimeFigureOut">
              <a:rPr lang="en-GB" smtClean="0"/>
              <a:pPr/>
              <a:t>08/07/2015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442896-7CE5-4BE7-8A4A-A0D3360F3C3B}" type="slidenum">
              <a:rPr lang="en-GB" smtClean="0"/>
              <a:pPr/>
              <a:t>‹#›</a:t>
            </a:fld>
            <a:endParaRPr lang="en-GB"/>
          </a:p>
        </p:txBody>
      </p:sp>
    </p:spTree>
    <p:extLst>
      <p:ext uri="{BB962C8B-B14F-4D97-AF65-F5344CB8AC3E}">
        <p14:creationId xmlns:p14="http://schemas.microsoft.com/office/powerpoint/2010/main" val="416988944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D451C2-5A47-4E71-8872-56E699DBD4C6}" type="datetimeFigureOut">
              <a:rPr lang="en-GB" smtClean="0"/>
              <a:pPr/>
              <a:t>08/07/2015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570777-3706-4EE2-9AB0-F28C60721B3F}" type="slidenum">
              <a:rPr lang="en-GB" smtClean="0"/>
              <a:pPr/>
              <a:t>‹#›</a:t>
            </a:fld>
            <a:endParaRPr lang="en-GB"/>
          </a:p>
        </p:txBody>
      </p:sp>
    </p:spTree>
    <p:extLst>
      <p:ext uri="{BB962C8B-B14F-4D97-AF65-F5344CB8AC3E}">
        <p14:creationId xmlns:p14="http://schemas.microsoft.com/office/powerpoint/2010/main" val="24513157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D451C2-5A47-4E71-8872-56E699DBD4C6}" type="datetimeFigureOut">
              <a:rPr lang="en-GB" smtClean="0"/>
              <a:pPr/>
              <a:t>08/07/2015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570777-3706-4EE2-9AB0-F28C60721B3F}" type="slidenum">
              <a:rPr lang="en-GB" smtClean="0"/>
              <a:pPr/>
              <a:t>‹#›</a:t>
            </a:fld>
            <a:endParaRPr lang="en-GB"/>
          </a:p>
        </p:txBody>
      </p:sp>
    </p:spTree>
    <p:extLst>
      <p:ext uri="{BB962C8B-B14F-4D97-AF65-F5344CB8AC3E}">
        <p14:creationId xmlns:p14="http://schemas.microsoft.com/office/powerpoint/2010/main" val="40279778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ED451C2-5A47-4E71-8872-56E699DBD4C6}" type="datetimeFigureOut">
              <a:rPr lang="en-GB" smtClean="0"/>
              <a:pPr/>
              <a:t>08/07/2015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570777-3706-4EE2-9AB0-F28C60721B3F}" type="slidenum">
              <a:rPr lang="en-GB" smtClean="0"/>
              <a:pPr/>
              <a:t>‹#›</a:t>
            </a:fld>
            <a:endParaRPr lang="en-GB"/>
          </a:p>
        </p:txBody>
      </p:sp>
    </p:spTree>
    <p:extLst>
      <p:ext uri="{BB962C8B-B14F-4D97-AF65-F5344CB8AC3E}">
        <p14:creationId xmlns:p14="http://schemas.microsoft.com/office/powerpoint/2010/main" val="6549088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ED451C2-5A47-4E71-8872-56E699DBD4C6}" type="datetimeFigureOut">
              <a:rPr lang="en-GB" smtClean="0"/>
              <a:pPr/>
              <a:t>08/07/2015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570777-3706-4EE2-9AB0-F28C60721B3F}" type="slidenum">
              <a:rPr lang="en-GB" smtClean="0"/>
              <a:pPr/>
              <a:t>‹#›</a:t>
            </a:fld>
            <a:endParaRPr lang="en-GB"/>
          </a:p>
        </p:txBody>
      </p:sp>
    </p:spTree>
    <p:extLst>
      <p:ext uri="{BB962C8B-B14F-4D97-AF65-F5344CB8AC3E}">
        <p14:creationId xmlns:p14="http://schemas.microsoft.com/office/powerpoint/2010/main" val="4123122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06F3B74-5CEE-4ADA-9E0A-6DA5FE74CBA2}" type="datetimeFigureOut">
              <a:rPr lang="en-GB" smtClean="0"/>
              <a:pPr/>
              <a:t>08/07/2015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A442896-7CE5-4BE7-8A4A-A0D3360F3C3B}" type="slidenum">
              <a:rPr lang="en-GB" smtClean="0"/>
              <a:pPr/>
              <a:t>‹#›</a:t>
            </a:fld>
            <a:endParaRPr lang="en-GB"/>
          </a:p>
        </p:txBody>
      </p:sp>
    </p:spTree>
    <p:extLst>
      <p:ext uri="{BB962C8B-B14F-4D97-AF65-F5344CB8AC3E}">
        <p14:creationId xmlns:p14="http://schemas.microsoft.com/office/powerpoint/2010/main" val="3816358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06F3B74-5CEE-4ADA-9E0A-6DA5FE74CBA2}" type="datetimeFigureOut">
              <a:rPr lang="en-GB" smtClean="0"/>
              <a:pPr/>
              <a:t>08/07/2015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A442896-7CE5-4BE7-8A4A-A0D3360F3C3B}" type="slidenum">
              <a:rPr lang="en-GB" smtClean="0"/>
              <a:pPr/>
              <a:t>‹#›</a:t>
            </a:fld>
            <a:endParaRPr lang="en-GB"/>
          </a:p>
        </p:txBody>
      </p:sp>
    </p:spTree>
    <p:extLst>
      <p:ext uri="{BB962C8B-B14F-4D97-AF65-F5344CB8AC3E}">
        <p14:creationId xmlns:p14="http://schemas.microsoft.com/office/powerpoint/2010/main" val="2616274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6F3B74-5CEE-4ADA-9E0A-6DA5FE74CBA2}" type="datetimeFigureOut">
              <a:rPr lang="en-GB" smtClean="0"/>
              <a:pPr/>
              <a:t>08/07/2015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A442896-7CE5-4BE7-8A4A-A0D3360F3C3B}" type="slidenum">
              <a:rPr lang="en-GB" smtClean="0"/>
              <a:pPr/>
              <a:t>‹#›</a:t>
            </a:fld>
            <a:endParaRPr lang="en-GB"/>
          </a:p>
        </p:txBody>
      </p:sp>
    </p:spTree>
    <p:extLst>
      <p:ext uri="{BB962C8B-B14F-4D97-AF65-F5344CB8AC3E}">
        <p14:creationId xmlns:p14="http://schemas.microsoft.com/office/powerpoint/2010/main" val="4087309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6F3B74-5CEE-4ADA-9E0A-6DA5FE74CBA2}" type="datetimeFigureOut">
              <a:rPr lang="en-GB" smtClean="0"/>
              <a:pPr/>
              <a:t>08/07/2015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A442896-7CE5-4BE7-8A4A-A0D3360F3C3B}" type="slidenum">
              <a:rPr lang="en-GB" smtClean="0"/>
              <a:pPr/>
              <a:t>‹#›</a:t>
            </a:fld>
            <a:endParaRPr lang="en-GB"/>
          </a:p>
        </p:txBody>
      </p:sp>
    </p:spTree>
    <p:extLst>
      <p:ext uri="{BB962C8B-B14F-4D97-AF65-F5344CB8AC3E}">
        <p14:creationId xmlns:p14="http://schemas.microsoft.com/office/powerpoint/2010/main" val="3387023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6F3B74-5CEE-4ADA-9E0A-6DA5FE74CBA2}" type="datetimeFigureOut">
              <a:rPr lang="en-GB" smtClean="0"/>
              <a:pPr/>
              <a:t>08/07/2015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A442896-7CE5-4BE7-8A4A-A0D3360F3C3B}" type="slidenum">
              <a:rPr lang="en-GB" smtClean="0"/>
              <a:pPr/>
              <a:t>‹#›</a:t>
            </a:fld>
            <a:endParaRPr lang="en-GB"/>
          </a:p>
        </p:txBody>
      </p:sp>
    </p:spTree>
    <p:extLst>
      <p:ext uri="{BB962C8B-B14F-4D97-AF65-F5344CB8AC3E}">
        <p14:creationId xmlns:p14="http://schemas.microsoft.com/office/powerpoint/2010/main" val="392778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6F3B74-5CEE-4ADA-9E0A-6DA5FE74CBA2}" type="datetimeFigureOut">
              <a:rPr lang="en-GB" smtClean="0"/>
              <a:pPr/>
              <a:t>08/07/2015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A442896-7CE5-4BE7-8A4A-A0D3360F3C3B}" type="slidenum">
              <a:rPr lang="en-GB" smtClean="0"/>
              <a:pPr/>
              <a:t>‹#›</a:t>
            </a:fld>
            <a:endParaRPr lang="en-GB"/>
          </a:p>
        </p:txBody>
      </p:sp>
    </p:spTree>
    <p:extLst>
      <p:ext uri="{BB962C8B-B14F-4D97-AF65-F5344CB8AC3E}">
        <p14:creationId xmlns:p14="http://schemas.microsoft.com/office/powerpoint/2010/main" val="57414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6F3B74-5CEE-4ADA-9E0A-6DA5FE74CBA2}" type="datetimeFigureOut">
              <a:rPr lang="en-GB" smtClean="0"/>
              <a:pPr/>
              <a:t>08/07/2015</a:t>
            </a:fld>
            <a:endParaRPr lang="en-GB"/>
          </a:p>
        </p:txBody>
      </p:sp>
      <p:sp>
        <p:nvSpPr>
          <p:cNvPr id="5" name="Footer Placeholder 4"/>
          <p:cNvSpPr>
            <a:spLocks noGrp="1"/>
          </p:cNvSpPr>
          <p:nvPr>
            <p:ph type="ftr" sz="quarter" idx="3"/>
          </p:nvPr>
        </p:nvSpPr>
        <p:spPr>
          <a:xfrm>
            <a:off x="2771800" y="530120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8" name="Rectangle 7"/>
          <p:cNvSpPr/>
          <p:nvPr userDrawn="1"/>
        </p:nvSpPr>
        <p:spPr>
          <a:xfrm>
            <a:off x="-13036" y="145215"/>
            <a:ext cx="336564" cy="331457"/>
          </a:xfrm>
          <a:prstGeom prst="rect">
            <a:avLst/>
          </a:prstGeom>
          <a:solidFill>
            <a:srgbClr val="254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4" descr="http://a4.mzstatic.com/eu/r30/Purple3/v4/24/65/12/24651233-74c3-4097-6fc4-8839c05f008a/icon320x320.jpe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999680" y="6416565"/>
            <a:ext cx="180000" cy="1800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7193397" y="6410128"/>
            <a:ext cx="1512168" cy="230832"/>
          </a:xfrm>
          <a:prstGeom prst="rect">
            <a:avLst/>
          </a:prstGeom>
          <a:noFill/>
        </p:spPr>
        <p:txBody>
          <a:bodyPr wrap="square" rtlCol="0">
            <a:spAutoFit/>
          </a:bodyPr>
          <a:lstStyle/>
          <a:p>
            <a:r>
              <a:rPr lang="en-GB" sz="900" b="0" dirty="0" err="1" smtClean="0">
                <a:latin typeface="Arial" panose="020B0604020202020204" pitchFamily="34" charset="0"/>
                <a:cs typeface="Arial" panose="020B0604020202020204" pitchFamily="34" charset="0"/>
              </a:rPr>
              <a:t>theRSGB</a:t>
            </a:r>
            <a:endParaRPr lang="en-GB" sz="900" b="0" dirty="0">
              <a:latin typeface="Arial" panose="020B0604020202020204" pitchFamily="34" charset="0"/>
              <a:cs typeface="Arial" panose="020B0604020202020204" pitchFamily="34" charset="0"/>
            </a:endParaRPr>
          </a:p>
        </p:txBody>
      </p:sp>
      <p:sp>
        <p:nvSpPr>
          <p:cNvPr id="17" name="TextBox 16"/>
          <p:cNvSpPr txBox="1"/>
          <p:nvPr userDrawn="1"/>
        </p:nvSpPr>
        <p:spPr>
          <a:xfrm>
            <a:off x="8282871" y="6390931"/>
            <a:ext cx="849195" cy="230832"/>
          </a:xfrm>
          <a:prstGeom prst="rect">
            <a:avLst/>
          </a:prstGeom>
          <a:noFill/>
        </p:spPr>
        <p:txBody>
          <a:bodyPr wrap="square" rtlCol="0">
            <a:spAutoFit/>
          </a:bodyPr>
          <a:lstStyle/>
          <a:p>
            <a:r>
              <a:rPr lang="en-GB" sz="900" b="0" dirty="0" smtClean="0">
                <a:latin typeface="Arial" panose="020B0604020202020204" pitchFamily="34" charset="0"/>
                <a:cs typeface="Arial" panose="020B0604020202020204" pitchFamily="34" charset="0"/>
              </a:rPr>
              <a:t>@</a:t>
            </a:r>
            <a:r>
              <a:rPr lang="en-GB" sz="900" b="0" dirty="0" err="1" smtClean="0">
                <a:latin typeface="Arial" panose="020B0604020202020204" pitchFamily="34" charset="0"/>
                <a:cs typeface="Arial" panose="020B0604020202020204" pitchFamily="34" charset="0"/>
              </a:rPr>
              <a:t>theRSGB</a:t>
            </a:r>
            <a:endParaRPr lang="en-GB" sz="900" b="0" dirty="0">
              <a:latin typeface="Arial" panose="020B0604020202020204" pitchFamily="34" charset="0"/>
              <a:cs typeface="Arial" panose="020B0604020202020204" pitchFamily="34" charset="0"/>
            </a:endParaRPr>
          </a:p>
        </p:txBody>
      </p:sp>
      <p:pic>
        <p:nvPicPr>
          <p:cNvPr id="18" name="Picture 1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108816" y="6419007"/>
            <a:ext cx="205032" cy="166690"/>
          </a:xfrm>
          <a:prstGeom prst="rect">
            <a:avLst/>
          </a:prstGeom>
        </p:spPr>
      </p:pic>
      <p:pic>
        <p:nvPicPr>
          <p:cNvPr id="14" name="Picture 13"/>
          <p:cNvPicPr>
            <a:picLocks noChangeAspect="1"/>
          </p:cNvPicPr>
          <p:nvPr userDrawn="1"/>
        </p:nvPicPr>
        <p:blipFill rotWithShape="1">
          <a:blip r:embed="rId15" cstate="print">
            <a:extLst>
              <a:ext uri="{28A0092B-C50C-407E-A947-70E740481C1C}">
                <a14:useLocalDpi xmlns:a14="http://schemas.microsoft.com/office/drawing/2010/main" val="0"/>
              </a:ext>
            </a:extLst>
          </a:blip>
          <a:srcRect b="10462"/>
          <a:stretch/>
        </p:blipFill>
        <p:spPr>
          <a:xfrm>
            <a:off x="40946" y="6148542"/>
            <a:ext cx="3784893" cy="716045"/>
          </a:xfrm>
          <a:prstGeom prst="rect">
            <a:avLst/>
          </a:prstGeom>
        </p:spPr>
      </p:pic>
      <p:cxnSp>
        <p:nvCxnSpPr>
          <p:cNvPr id="9" name="Straight Connector 8"/>
          <p:cNvCxnSpPr/>
          <p:nvPr userDrawn="1"/>
        </p:nvCxnSpPr>
        <p:spPr>
          <a:xfrm>
            <a:off x="-18858" y="6156785"/>
            <a:ext cx="9162858" cy="0"/>
          </a:xfrm>
          <a:prstGeom prst="line">
            <a:avLst/>
          </a:prstGeom>
          <a:ln w="25400">
            <a:solidFill>
              <a:srgbClr val="25469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967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AAA59F-195C-4F2A-B869-94F72688CCDA}" type="datetimeFigureOut">
              <a:rPr lang="en-GB" smtClean="0"/>
              <a:pPr/>
              <a:t>08/07/2015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1A6718-764B-4F21-BC3C-5621D676C505}" type="slidenum">
              <a:rPr lang="en-GB" smtClean="0"/>
              <a:pPr/>
              <a:t>‹#›</a:t>
            </a:fld>
            <a:endParaRPr lang="en-GB"/>
          </a:p>
        </p:txBody>
      </p:sp>
    </p:spTree>
    <p:extLst>
      <p:ext uri="{BB962C8B-B14F-4D97-AF65-F5344CB8AC3E}">
        <p14:creationId xmlns:p14="http://schemas.microsoft.com/office/powerpoint/2010/main" val="16873803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D451C2-5A47-4E71-8872-56E699DBD4C6}" type="datetimeFigureOut">
              <a:rPr lang="en-GB" smtClean="0"/>
              <a:pPr/>
              <a:t>08/07/2015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570777-3706-4EE2-9AB0-F28C60721B3F}" type="slidenum">
              <a:rPr lang="en-GB" smtClean="0"/>
              <a:pPr/>
              <a:t>‹#›</a:t>
            </a:fld>
            <a:endParaRPr lang="en-GB"/>
          </a:p>
        </p:txBody>
      </p:sp>
      <p:pic>
        <p:nvPicPr>
          <p:cNvPr id="7" name="Picture 4" descr="http://a4.mzstatic.com/eu/r30/Purple3/v4/24/65/12/24651233-74c3-4097-6fc4-8839c05f008a/icon320x320.jpe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999680" y="6416565"/>
            <a:ext cx="180000" cy="180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7193397" y="6410128"/>
            <a:ext cx="1512168" cy="230832"/>
          </a:xfrm>
          <a:prstGeom prst="rect">
            <a:avLst/>
          </a:prstGeom>
          <a:noFill/>
        </p:spPr>
        <p:txBody>
          <a:bodyPr wrap="square" rtlCol="0">
            <a:spAutoFit/>
          </a:bodyPr>
          <a:lstStyle/>
          <a:p>
            <a:r>
              <a:rPr lang="en-GB" sz="900" b="0" dirty="0" err="1" smtClean="0">
                <a:latin typeface="Arial" panose="020B0604020202020204" pitchFamily="34" charset="0"/>
                <a:cs typeface="Arial" panose="020B0604020202020204" pitchFamily="34" charset="0"/>
              </a:rPr>
              <a:t>theRSGB</a:t>
            </a:r>
            <a:endParaRPr lang="en-GB" sz="900" b="0" dirty="0">
              <a:latin typeface="Arial" panose="020B0604020202020204" pitchFamily="34" charset="0"/>
              <a:cs typeface="Arial" panose="020B0604020202020204" pitchFamily="34" charset="0"/>
            </a:endParaRPr>
          </a:p>
        </p:txBody>
      </p:sp>
      <p:sp>
        <p:nvSpPr>
          <p:cNvPr id="9" name="TextBox 8"/>
          <p:cNvSpPr txBox="1"/>
          <p:nvPr userDrawn="1"/>
        </p:nvSpPr>
        <p:spPr>
          <a:xfrm>
            <a:off x="8282871" y="6390931"/>
            <a:ext cx="849195" cy="230832"/>
          </a:xfrm>
          <a:prstGeom prst="rect">
            <a:avLst/>
          </a:prstGeom>
          <a:noFill/>
        </p:spPr>
        <p:txBody>
          <a:bodyPr wrap="square" rtlCol="0">
            <a:spAutoFit/>
          </a:bodyPr>
          <a:lstStyle/>
          <a:p>
            <a:r>
              <a:rPr lang="en-GB" sz="900" b="0" dirty="0" smtClean="0">
                <a:latin typeface="Arial" panose="020B0604020202020204" pitchFamily="34" charset="0"/>
                <a:cs typeface="Arial" panose="020B0604020202020204" pitchFamily="34" charset="0"/>
              </a:rPr>
              <a:t>@</a:t>
            </a:r>
            <a:r>
              <a:rPr lang="en-GB" sz="900" b="0" dirty="0" err="1" smtClean="0">
                <a:latin typeface="Arial" panose="020B0604020202020204" pitchFamily="34" charset="0"/>
                <a:cs typeface="Arial" panose="020B0604020202020204" pitchFamily="34" charset="0"/>
              </a:rPr>
              <a:t>theRSGB</a:t>
            </a:r>
            <a:endParaRPr lang="en-GB" sz="900" b="0" dirty="0">
              <a:latin typeface="Arial" panose="020B0604020202020204" pitchFamily="34" charset="0"/>
              <a:cs typeface="Arial" panose="020B0604020202020204" pitchFamily="34" charset="0"/>
            </a:endParaRPr>
          </a:p>
        </p:txBody>
      </p:sp>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108816" y="6419007"/>
            <a:ext cx="205032" cy="166690"/>
          </a:xfrm>
          <a:prstGeom prst="rect">
            <a:avLst/>
          </a:prstGeom>
        </p:spPr>
      </p:pic>
      <p:pic>
        <p:nvPicPr>
          <p:cNvPr id="11" name="Picture 10"/>
          <p:cNvPicPr>
            <a:picLocks noChangeAspect="1"/>
          </p:cNvPicPr>
          <p:nvPr userDrawn="1"/>
        </p:nvPicPr>
        <p:blipFill rotWithShape="1">
          <a:blip r:embed="rId15" cstate="print">
            <a:extLst>
              <a:ext uri="{28A0092B-C50C-407E-A947-70E740481C1C}">
                <a14:useLocalDpi xmlns:a14="http://schemas.microsoft.com/office/drawing/2010/main" val="0"/>
              </a:ext>
            </a:extLst>
          </a:blip>
          <a:srcRect b="10462"/>
          <a:stretch/>
        </p:blipFill>
        <p:spPr>
          <a:xfrm>
            <a:off x="40946" y="6148542"/>
            <a:ext cx="3784893" cy="716045"/>
          </a:xfrm>
          <a:prstGeom prst="rect">
            <a:avLst/>
          </a:prstGeom>
        </p:spPr>
      </p:pic>
      <p:cxnSp>
        <p:nvCxnSpPr>
          <p:cNvPr id="12" name="Straight Connector 11"/>
          <p:cNvCxnSpPr/>
          <p:nvPr userDrawn="1"/>
        </p:nvCxnSpPr>
        <p:spPr>
          <a:xfrm>
            <a:off x="-18858" y="6156785"/>
            <a:ext cx="9162858" cy="0"/>
          </a:xfrm>
          <a:prstGeom prst="line">
            <a:avLst/>
          </a:prstGeom>
          <a:ln w="25400">
            <a:solidFill>
              <a:srgbClr val="25469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6060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3.jpeg"/><Relationship Id="rId4" Type="http://schemas.openxmlformats.org/officeDocument/2006/relationships/image" Target="../media/image5.jpe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4" name="Rectangle 16"/>
          <p:cNvSpPr>
            <a:spLocks noChangeArrowheads="1"/>
          </p:cNvSpPr>
          <p:nvPr/>
        </p:nvSpPr>
        <p:spPr bwMode="auto">
          <a:xfrm>
            <a:off x="-11401" y="2129606"/>
            <a:ext cx="9144000" cy="2000250"/>
          </a:xfrm>
          <a:prstGeom prst="rect">
            <a:avLst/>
          </a:prstGeom>
          <a:solidFill>
            <a:schemeClr val="bg1"/>
          </a:solidFill>
          <a:ln w="3175">
            <a:solidFill>
              <a:schemeClr val="bg1">
                <a:lumMod val="65000"/>
              </a:schemeClr>
            </a:solidFill>
          </a:ln>
          <a:effectLst>
            <a:innerShdw blurRad="190500">
              <a:schemeClr val="bg1">
                <a:lumMod val="50000"/>
              </a:schemeClr>
            </a:innerShdw>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p>
        </p:txBody>
      </p:sp>
      <p:pic>
        <p:nvPicPr>
          <p:cNvPr id="2065" name="Picture 17" descr="outside ham in tent"/>
          <p:cNvPicPr>
            <a:picLocks noChangeAspect="1" noChangeArrowheads="1"/>
          </p:cNvPicPr>
          <p:nvPr/>
        </p:nvPicPr>
        <p:blipFill>
          <a:blip r:embed="rId3" cstate="print">
            <a:extLst>
              <a:ext uri="{28A0092B-C50C-407E-A947-70E740481C1C}">
                <a14:useLocalDpi xmlns:a14="http://schemas.microsoft.com/office/drawing/2010/main" val="0"/>
              </a:ext>
            </a:extLst>
          </a:blip>
          <a:srcRect l="34724"/>
          <a:stretch>
            <a:fillRect/>
          </a:stretch>
        </p:blipFill>
        <p:spPr bwMode="auto">
          <a:xfrm>
            <a:off x="1692275" y="2349500"/>
            <a:ext cx="13779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18" descr="50MHz_Radio2011"/>
          <p:cNvPicPr>
            <a:picLocks noChangeAspect="1" noChangeArrowheads="1"/>
          </p:cNvPicPr>
          <p:nvPr/>
        </p:nvPicPr>
        <p:blipFill>
          <a:blip r:embed="rId4" cstate="print">
            <a:extLst>
              <a:ext uri="{28A0092B-C50C-407E-A947-70E740481C1C}">
                <a14:useLocalDpi xmlns:a14="http://schemas.microsoft.com/office/drawing/2010/main" val="0"/>
              </a:ext>
            </a:extLst>
          </a:blip>
          <a:srcRect l="32126" r="8347" b="5879"/>
          <a:stretch>
            <a:fillRect/>
          </a:stretch>
        </p:blipFill>
        <p:spPr bwMode="auto">
          <a:xfrm>
            <a:off x="179388" y="2351088"/>
            <a:ext cx="1360487"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19" descr="appledore-and-district-amateur-radio-club-abbotsham-fete-saturday-25-2011-3317"/>
          <p:cNvPicPr>
            <a:picLocks noChangeAspect="1" noChangeArrowheads="1"/>
          </p:cNvPicPr>
          <p:nvPr/>
        </p:nvPicPr>
        <p:blipFill>
          <a:blip r:embed="rId5" cstate="print">
            <a:extLst>
              <a:ext uri="{28A0092B-C50C-407E-A947-70E740481C1C}">
                <a14:useLocalDpi xmlns:a14="http://schemas.microsoft.com/office/drawing/2010/main" val="0"/>
              </a:ext>
            </a:extLst>
          </a:blip>
          <a:srcRect l="13615" r="24850"/>
          <a:stretch>
            <a:fillRect/>
          </a:stretch>
        </p:blipFill>
        <p:spPr bwMode="auto">
          <a:xfrm>
            <a:off x="6227340" y="2351088"/>
            <a:ext cx="1296988"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20" descr="ardf-1"/>
          <p:cNvPicPr>
            <a:picLocks noChangeAspect="1" noChangeArrowheads="1"/>
          </p:cNvPicPr>
          <p:nvPr/>
        </p:nvPicPr>
        <p:blipFill>
          <a:blip r:embed="rId6" cstate="print">
            <a:extLst>
              <a:ext uri="{28A0092B-C50C-407E-A947-70E740481C1C}">
                <a14:useLocalDpi xmlns:a14="http://schemas.microsoft.com/office/drawing/2010/main" val="0"/>
              </a:ext>
            </a:extLst>
          </a:blip>
          <a:srcRect l="9071" t="8051" r="10016" b="32542"/>
          <a:stretch>
            <a:fillRect/>
          </a:stretch>
        </p:blipFill>
        <p:spPr bwMode="auto">
          <a:xfrm>
            <a:off x="7669088" y="2349500"/>
            <a:ext cx="12954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21" descr="vk2trf-in%20action"/>
          <p:cNvPicPr>
            <a:picLocks noChangeAspect="1" noChangeArrowheads="1"/>
          </p:cNvPicPr>
          <p:nvPr/>
        </p:nvPicPr>
        <p:blipFill>
          <a:blip r:embed="rId7" cstate="print">
            <a:extLst>
              <a:ext uri="{28A0092B-C50C-407E-A947-70E740481C1C}">
                <a14:useLocalDpi xmlns:a14="http://schemas.microsoft.com/office/drawing/2010/main" val="0"/>
              </a:ext>
            </a:extLst>
          </a:blip>
          <a:srcRect l="21686" t="26648" r="49960" b="24524"/>
          <a:stretch>
            <a:fillRect/>
          </a:stretch>
        </p:blipFill>
        <p:spPr bwMode="auto">
          <a:xfrm>
            <a:off x="3208942" y="2348731"/>
            <a:ext cx="13779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2" descr="00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61781" y="2351088"/>
            <a:ext cx="1322387"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3" name="Text Box 29"/>
          <p:cNvSpPr txBox="1">
            <a:spLocks noChangeArrowheads="1"/>
          </p:cNvSpPr>
          <p:nvPr/>
        </p:nvSpPr>
        <p:spPr bwMode="auto">
          <a:xfrm>
            <a:off x="370591" y="44624"/>
            <a:ext cx="75137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3200" b="1" dirty="0" smtClean="0">
                <a:solidFill>
                  <a:srgbClr val="254696"/>
                </a:solidFill>
                <a:latin typeface="Arial" panose="020B0604020202020204" pitchFamily="34" charset="0"/>
                <a:ea typeface="Lucida Sans Unicode" pitchFamily="34" charset="0"/>
                <a:cs typeface="Arial" panose="020B0604020202020204" pitchFamily="34" charset="0"/>
              </a:rPr>
              <a:t>UKSPF – </a:t>
            </a:r>
            <a:r>
              <a:rPr lang="en-GB" altLang="en-US" sz="3200" b="1" smtClean="0">
                <a:solidFill>
                  <a:srgbClr val="254696"/>
                </a:solidFill>
                <a:latin typeface="Arial" panose="020B0604020202020204" pitchFamily="34" charset="0"/>
                <a:ea typeface="Lucida Sans Unicode" pitchFamily="34" charset="0"/>
                <a:cs typeface="Arial" panose="020B0604020202020204" pitchFamily="34" charset="0"/>
              </a:rPr>
              <a:t>Amateur Radio</a:t>
            </a:r>
            <a:endParaRPr lang="en-GB" altLang="en-US" sz="3200" b="1" dirty="0">
              <a:solidFill>
                <a:srgbClr val="254696"/>
              </a:solidFill>
              <a:latin typeface="Arial" panose="020B0604020202020204" pitchFamily="34" charset="0"/>
              <a:ea typeface="Lucida Sans Unicode" pitchFamily="34" charset="0"/>
              <a:cs typeface="Arial" panose="020B0604020202020204" pitchFamily="34" charset="0"/>
            </a:endParaRPr>
          </a:p>
        </p:txBody>
      </p:sp>
      <p:sp>
        <p:nvSpPr>
          <p:cNvPr id="2074" name="Text Box 30"/>
          <p:cNvSpPr txBox="1">
            <a:spLocks noChangeArrowheads="1"/>
          </p:cNvSpPr>
          <p:nvPr/>
        </p:nvSpPr>
        <p:spPr bwMode="auto">
          <a:xfrm>
            <a:off x="498278" y="968516"/>
            <a:ext cx="583247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000" b="1" dirty="0" smtClean="0">
                <a:latin typeface="Arial" panose="020B0604020202020204" pitchFamily="34" charset="0"/>
                <a:ea typeface="Lucida Sans Unicode" pitchFamily="34" charset="0"/>
                <a:cs typeface="Arial" panose="020B0604020202020204" pitchFamily="34" charset="0"/>
              </a:rPr>
              <a:t>Graham Murchie – G4FSG</a:t>
            </a:r>
          </a:p>
          <a:p>
            <a:pPr eaLnBrk="1" hangingPunct="1">
              <a:spcBef>
                <a:spcPct val="50000"/>
              </a:spcBef>
            </a:pPr>
            <a:r>
              <a:rPr lang="en-GB" altLang="en-US" sz="2000" b="1" dirty="0" smtClean="0">
                <a:latin typeface="Arial" panose="020B0604020202020204" pitchFamily="34" charset="0"/>
                <a:ea typeface="Lucida Sans Unicode" pitchFamily="34" charset="0"/>
                <a:cs typeface="Arial" panose="020B0604020202020204" pitchFamily="34" charset="0"/>
              </a:rPr>
              <a:t>Murray Niman – G6JYB</a:t>
            </a:r>
            <a:endParaRPr lang="en-GB" altLang="en-US" sz="2000" b="1" dirty="0">
              <a:latin typeface="Arial" panose="020B0604020202020204" pitchFamily="34" charset="0"/>
              <a:ea typeface="Lucida Sans Unicode" pitchFamily="34" charset="0"/>
              <a:cs typeface="Arial" panose="020B0604020202020204" pitchFamily="34" charset="0"/>
            </a:endParaRPr>
          </a:p>
        </p:txBody>
      </p:sp>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81" y="2122172"/>
            <a:ext cx="9163663" cy="2007684"/>
          </a:xfrm>
          <a:prstGeom prst="rect">
            <a:avLst/>
          </a:prstGeom>
        </p:spPr>
      </p:pic>
      <p:pic>
        <p:nvPicPr>
          <p:cNvPr id="5" name="Picture 4"/>
          <p:cNvPicPr>
            <a:picLocks noChangeAspect="1"/>
          </p:cNvPicPr>
          <p:nvPr/>
        </p:nvPicPr>
        <p:blipFill rotWithShape="1">
          <a:blip r:embed="rId10" cstate="print">
            <a:extLst>
              <a:ext uri="{28A0092B-C50C-407E-A947-70E740481C1C}">
                <a14:useLocalDpi xmlns:a14="http://schemas.microsoft.com/office/drawing/2010/main" val="0"/>
              </a:ext>
            </a:extLst>
          </a:blip>
          <a:srcRect b="10462"/>
          <a:stretch/>
        </p:blipFill>
        <p:spPr>
          <a:xfrm>
            <a:off x="72732" y="5661247"/>
            <a:ext cx="6084168" cy="1151033"/>
          </a:xfrm>
          <a:prstGeom prst="rect">
            <a:avLst/>
          </a:prstGeom>
        </p:spPr>
      </p:pic>
      <p:sp>
        <p:nvSpPr>
          <p:cNvPr id="17" name="Rectangle 16"/>
          <p:cNvSpPr/>
          <p:nvPr/>
        </p:nvSpPr>
        <p:spPr>
          <a:xfrm>
            <a:off x="-13036" y="145215"/>
            <a:ext cx="336564" cy="331457"/>
          </a:xfrm>
          <a:prstGeom prst="rect">
            <a:avLst/>
          </a:prstGeom>
          <a:solidFill>
            <a:srgbClr val="254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p:nvPr/>
        </p:nvCxnSpPr>
        <p:spPr>
          <a:xfrm flipV="1">
            <a:off x="0" y="5708124"/>
            <a:ext cx="9152982" cy="1"/>
          </a:xfrm>
          <a:prstGeom prst="line">
            <a:avLst/>
          </a:prstGeom>
          <a:ln w="25400">
            <a:solidFill>
              <a:srgbClr val="25469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408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idx="4294967295"/>
          </p:nvPr>
        </p:nvSpPr>
        <p:spPr>
          <a:xfrm>
            <a:off x="334963" y="44450"/>
            <a:ext cx="4219575" cy="576263"/>
          </a:xfrm>
        </p:spPr>
        <p:txBody>
          <a:bodyPr>
            <a:normAutofit fontScale="90000"/>
          </a:bodyPr>
          <a:lstStyle/>
          <a:p>
            <a:pPr algn="l"/>
            <a:r>
              <a:rPr lang="en-GB" sz="3200" b="1" dirty="0" smtClean="0">
                <a:solidFill>
                  <a:srgbClr val="1E4B8C"/>
                </a:solidFill>
                <a:latin typeface="Arial" charset="0"/>
                <a:cs typeface="Arial" charset="0"/>
              </a:rPr>
              <a:t>Infrastructure</a:t>
            </a:r>
          </a:p>
        </p:txBody>
      </p:sp>
      <p:sp>
        <p:nvSpPr>
          <p:cNvPr id="78851" name="TextBox 2"/>
          <p:cNvSpPr txBox="1">
            <a:spLocks noChangeArrowheads="1"/>
          </p:cNvSpPr>
          <p:nvPr/>
        </p:nvSpPr>
        <p:spPr bwMode="auto">
          <a:xfrm>
            <a:off x="179388" y="981075"/>
            <a:ext cx="6110287" cy="2443163"/>
          </a:xfrm>
          <a:prstGeom prst="rect">
            <a:avLst/>
          </a:prstGeom>
          <a:noFill/>
          <a:ln w="9525">
            <a:noFill/>
            <a:miter lim="800000"/>
            <a:headEnd/>
            <a:tailEnd/>
          </a:ln>
        </p:spPr>
        <p:txBody>
          <a:bodyPr>
            <a:spAutoFit/>
          </a:bodyPr>
          <a:lstStyle/>
          <a:p>
            <a:pPr marL="457200" indent="-457200">
              <a:spcAft>
                <a:spcPct val="50000"/>
              </a:spcAft>
              <a:buClr>
                <a:srgbClr val="1E4B8C"/>
              </a:buClr>
              <a:buFont typeface="Wingdings" pitchFamily="2" charset="2"/>
              <a:buChar char="§"/>
            </a:pPr>
            <a:r>
              <a:rPr lang="en-GB" sz="2800" dirty="0">
                <a:latin typeface="Arial" pitchFamily="34" charset="0"/>
                <a:cs typeface="Arial" pitchFamily="34" charset="0"/>
              </a:rPr>
              <a:t>Demand highest at VHF/UHF</a:t>
            </a:r>
          </a:p>
          <a:p>
            <a:pPr marL="457200" indent="-457200">
              <a:spcAft>
                <a:spcPct val="50000"/>
              </a:spcAft>
              <a:buClr>
                <a:srgbClr val="1E4B8C"/>
              </a:buClr>
              <a:buFont typeface="Wingdings" pitchFamily="2" charset="2"/>
              <a:buChar char="§"/>
            </a:pPr>
            <a:r>
              <a:rPr lang="en-GB" sz="2800" dirty="0">
                <a:latin typeface="Arial" pitchFamily="34" charset="0"/>
                <a:cs typeface="Arial" pitchFamily="34" charset="0"/>
              </a:rPr>
              <a:t>1000 managed systems </a:t>
            </a:r>
          </a:p>
          <a:p>
            <a:pPr marL="457200" indent="-457200">
              <a:spcAft>
                <a:spcPct val="50000"/>
              </a:spcAft>
              <a:buClr>
                <a:srgbClr val="1E4B8C"/>
              </a:buClr>
              <a:buFont typeface="Wingdings" pitchFamily="2" charset="2"/>
              <a:buChar char="§"/>
            </a:pPr>
            <a:r>
              <a:rPr lang="en-GB" sz="2800" dirty="0">
                <a:latin typeface="Arial" pitchFamily="34" charset="0"/>
                <a:cs typeface="Arial" pitchFamily="34" charset="0"/>
              </a:rPr>
              <a:t>Digital/network use growing</a:t>
            </a:r>
          </a:p>
          <a:p>
            <a:pPr marL="457200" indent="-457200">
              <a:spcAft>
                <a:spcPct val="50000"/>
              </a:spcAft>
              <a:buClr>
                <a:srgbClr val="1E4B8C"/>
              </a:buClr>
              <a:buFont typeface="Wingdings" pitchFamily="2" charset="2"/>
              <a:buChar char="§"/>
            </a:pPr>
            <a:r>
              <a:rPr lang="en-GB" sz="2800" dirty="0">
                <a:latin typeface="Arial" pitchFamily="34" charset="0"/>
                <a:cs typeface="Arial" pitchFamily="34" charset="0"/>
              </a:rPr>
              <a:t>Propagation beacons to &gt;47GHz</a:t>
            </a:r>
          </a:p>
        </p:txBody>
      </p:sp>
      <p:pic>
        <p:nvPicPr>
          <p:cNvPr id="78852" name="Picture 4" descr="2m-lores"/>
          <p:cNvPicPr>
            <a:picLocks noChangeAspect="1" noChangeArrowheads="1"/>
          </p:cNvPicPr>
          <p:nvPr/>
        </p:nvPicPr>
        <p:blipFill>
          <a:blip r:embed="rId3" cstate="print"/>
          <a:srcRect t="8217" r="9081"/>
          <a:stretch>
            <a:fillRect/>
          </a:stretch>
        </p:blipFill>
        <p:spPr bwMode="auto">
          <a:xfrm>
            <a:off x="6442075" y="0"/>
            <a:ext cx="2701925" cy="4765675"/>
          </a:xfrm>
          <a:prstGeom prst="rect">
            <a:avLst/>
          </a:prstGeom>
          <a:noFill/>
        </p:spPr>
      </p:pic>
      <p:pic>
        <p:nvPicPr>
          <p:cNvPr id="78853" name="Picture 5" descr="repeater-stats"/>
          <p:cNvPicPr>
            <a:picLocks noChangeAspect="1" noChangeArrowheads="1"/>
          </p:cNvPicPr>
          <p:nvPr/>
        </p:nvPicPr>
        <p:blipFill>
          <a:blip r:embed="rId4" cstate="print"/>
          <a:srcRect/>
          <a:stretch>
            <a:fillRect/>
          </a:stretch>
        </p:blipFill>
        <p:spPr bwMode="auto">
          <a:xfrm>
            <a:off x="4829175" y="3990975"/>
            <a:ext cx="4314825" cy="2143125"/>
          </a:xfrm>
          <a:prstGeom prst="rect">
            <a:avLst/>
          </a:prstGeom>
          <a:noFill/>
        </p:spPr>
      </p:pic>
      <p:pic>
        <p:nvPicPr>
          <p:cNvPr id="78854" name="Picture 6" descr="simplex-stats"/>
          <p:cNvPicPr>
            <a:picLocks noChangeAspect="1" noChangeArrowheads="1"/>
          </p:cNvPicPr>
          <p:nvPr/>
        </p:nvPicPr>
        <p:blipFill>
          <a:blip r:embed="rId5" cstate="print"/>
          <a:srcRect/>
          <a:stretch>
            <a:fillRect/>
          </a:stretch>
        </p:blipFill>
        <p:spPr bwMode="auto">
          <a:xfrm>
            <a:off x="134938" y="3905250"/>
            <a:ext cx="4398962" cy="2058988"/>
          </a:xfrm>
          <a:prstGeom prst="rect">
            <a:avLst/>
          </a:prstGeom>
          <a:noFill/>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334963" y="44450"/>
            <a:ext cx="4219575" cy="576263"/>
          </a:xfrm>
        </p:spPr>
        <p:txBody>
          <a:bodyPr>
            <a:normAutofit fontScale="90000"/>
          </a:bodyPr>
          <a:lstStyle/>
          <a:p>
            <a:pPr algn="l"/>
            <a:r>
              <a:rPr lang="en-GB" sz="3200" b="1" dirty="0" smtClean="0">
                <a:solidFill>
                  <a:srgbClr val="1E4B8C"/>
                </a:solidFill>
                <a:latin typeface="Arial" charset="0"/>
                <a:cs typeface="Arial" charset="0"/>
              </a:rPr>
              <a:t>Spectrum sharing</a:t>
            </a:r>
          </a:p>
        </p:txBody>
      </p:sp>
      <p:sp>
        <p:nvSpPr>
          <p:cNvPr id="60418" name="TextBox 2"/>
          <p:cNvSpPr txBox="1">
            <a:spLocks noChangeArrowheads="1"/>
          </p:cNvSpPr>
          <p:nvPr/>
        </p:nvSpPr>
        <p:spPr bwMode="auto">
          <a:xfrm>
            <a:off x="179388" y="981075"/>
            <a:ext cx="8707437" cy="4789488"/>
          </a:xfrm>
          <a:prstGeom prst="rect">
            <a:avLst/>
          </a:prstGeom>
          <a:noFill/>
          <a:ln w="9525">
            <a:noFill/>
            <a:miter lim="800000"/>
            <a:headEnd/>
            <a:tailEnd/>
          </a:ln>
        </p:spPr>
        <p:txBody>
          <a:bodyPr>
            <a:spAutoFit/>
          </a:bodyPr>
          <a:lstStyle/>
          <a:p>
            <a:pPr marL="457200" indent="-457200">
              <a:buClr>
                <a:srgbClr val="1E4B8C"/>
              </a:buClr>
              <a:buFont typeface="Wingdings" pitchFamily="2" charset="2"/>
              <a:buChar char="§"/>
            </a:pPr>
            <a:r>
              <a:rPr lang="en-GB" sz="2800" dirty="0">
                <a:latin typeface="Arial" pitchFamily="34" charset="0"/>
                <a:cs typeface="Arial" pitchFamily="34" charset="0"/>
              </a:rPr>
              <a:t>Amateurs self-manage a wider diversity of modes</a:t>
            </a:r>
          </a:p>
          <a:p>
            <a:pPr marL="457200" indent="-457200">
              <a:buClr>
                <a:srgbClr val="1E4B8C"/>
              </a:buClr>
              <a:buFont typeface="Wingdings" pitchFamily="2" charset="2"/>
              <a:buChar char="§"/>
            </a:pPr>
            <a:endParaRPr lang="en-GB" sz="2800" dirty="0">
              <a:latin typeface="Arial" pitchFamily="34" charset="0"/>
              <a:cs typeface="Arial" pitchFamily="34" charset="0"/>
            </a:endParaRPr>
          </a:p>
          <a:p>
            <a:pPr marL="457200" indent="-457200">
              <a:buClr>
                <a:srgbClr val="1E4B8C"/>
              </a:buClr>
              <a:buFont typeface="Wingdings" pitchFamily="2" charset="2"/>
              <a:buChar char="§"/>
            </a:pPr>
            <a:r>
              <a:rPr lang="en-GB" sz="2800" dirty="0">
                <a:latin typeface="Arial" pitchFamily="34" charset="0"/>
                <a:cs typeface="Arial" pitchFamily="34" charset="0"/>
              </a:rPr>
              <a:t>We practice LBT, DFS, geo-aware etc  - always!</a:t>
            </a:r>
          </a:p>
          <a:p>
            <a:pPr marL="457200" indent="-457200">
              <a:buClr>
                <a:srgbClr val="1E4B8C"/>
              </a:buClr>
              <a:buFont typeface="Wingdings" pitchFamily="2" charset="2"/>
              <a:buChar char="§"/>
            </a:pPr>
            <a:endParaRPr lang="en-GB" sz="2800" dirty="0">
              <a:latin typeface="Arial" pitchFamily="34" charset="0"/>
              <a:cs typeface="Arial" pitchFamily="34" charset="0"/>
            </a:endParaRPr>
          </a:p>
          <a:p>
            <a:pPr marL="457200" indent="-457200">
              <a:buClr>
                <a:srgbClr val="1E4B8C"/>
              </a:buClr>
              <a:buFont typeface="Wingdings" pitchFamily="2" charset="2"/>
              <a:buChar char="§"/>
            </a:pPr>
            <a:r>
              <a:rPr lang="en-GB" sz="2800" dirty="0">
                <a:latin typeface="Arial" pitchFamily="34" charset="0"/>
                <a:cs typeface="Arial" pitchFamily="34" charset="0"/>
              </a:rPr>
              <a:t>Excellent sharing record with PMSE, Radiolocation, Military. </a:t>
            </a:r>
          </a:p>
          <a:p>
            <a:pPr marL="457200" indent="-457200">
              <a:buClr>
                <a:srgbClr val="1E4B8C"/>
              </a:buClr>
              <a:buFont typeface="Wingdings" pitchFamily="2" charset="2"/>
              <a:buChar char="§"/>
            </a:pPr>
            <a:endParaRPr lang="en-GB" sz="2800" dirty="0">
              <a:latin typeface="Arial" pitchFamily="34" charset="0"/>
              <a:cs typeface="Arial" pitchFamily="34" charset="0"/>
            </a:endParaRPr>
          </a:p>
          <a:p>
            <a:pPr marL="457200" indent="-457200">
              <a:buClr>
                <a:srgbClr val="1E4B8C"/>
              </a:buClr>
              <a:buFont typeface="Wingdings" pitchFamily="2" charset="2"/>
              <a:buChar char="§"/>
            </a:pPr>
            <a:r>
              <a:rPr lang="en-GB" sz="2800" dirty="0">
                <a:latin typeface="Arial" pitchFamily="34" charset="0"/>
                <a:cs typeface="Arial" pitchFamily="34" charset="0"/>
              </a:rPr>
              <a:t>Studies cover up to 79 GHz </a:t>
            </a:r>
          </a:p>
          <a:p>
            <a:pPr marL="457200" indent="-457200">
              <a:buClr>
                <a:srgbClr val="1E4B8C"/>
              </a:buClr>
              <a:buFont typeface="Wingdings" pitchFamily="2" charset="2"/>
              <a:buChar char="§"/>
            </a:pPr>
            <a:endParaRPr lang="en-GB" sz="2800" dirty="0">
              <a:latin typeface="Arial" pitchFamily="34" charset="0"/>
              <a:cs typeface="Arial" pitchFamily="34" charset="0"/>
            </a:endParaRPr>
          </a:p>
          <a:p>
            <a:pPr marL="457200" indent="-457200">
              <a:buClr>
                <a:srgbClr val="1E4B8C"/>
              </a:buClr>
              <a:buFont typeface="Wingdings" pitchFamily="2" charset="2"/>
              <a:buChar char="§"/>
            </a:pPr>
            <a:r>
              <a:rPr lang="en-GB" sz="2800" dirty="0">
                <a:latin typeface="Arial" pitchFamily="34" charset="0"/>
                <a:cs typeface="Arial" pitchFamily="34" charset="0"/>
              </a:rPr>
              <a:t>Difficult to share with mobile broadband and ISM in secondary allocations   </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334963" y="44450"/>
            <a:ext cx="4219575" cy="576263"/>
          </a:xfrm>
        </p:spPr>
        <p:txBody>
          <a:bodyPr>
            <a:normAutofit fontScale="90000"/>
          </a:bodyPr>
          <a:lstStyle/>
          <a:p>
            <a:pPr algn="l"/>
            <a:r>
              <a:rPr lang="en-GB" sz="3200" b="1" dirty="0" smtClean="0">
                <a:solidFill>
                  <a:srgbClr val="1E4B8C"/>
                </a:solidFill>
                <a:latin typeface="Arial" charset="0"/>
                <a:cs typeface="Arial" charset="0"/>
              </a:rPr>
              <a:t>Spectrum trends</a:t>
            </a:r>
          </a:p>
        </p:txBody>
      </p:sp>
      <p:sp>
        <p:nvSpPr>
          <p:cNvPr id="58370" name="TextBox 2"/>
          <p:cNvSpPr txBox="1">
            <a:spLocks noChangeArrowheads="1"/>
          </p:cNvSpPr>
          <p:nvPr/>
        </p:nvSpPr>
        <p:spPr bwMode="auto">
          <a:xfrm>
            <a:off x="179388" y="981075"/>
            <a:ext cx="8707437" cy="5008563"/>
          </a:xfrm>
          <a:prstGeom prst="rect">
            <a:avLst/>
          </a:prstGeom>
          <a:noFill/>
          <a:ln w="9525">
            <a:noFill/>
            <a:miter lim="800000"/>
            <a:headEnd/>
            <a:tailEnd/>
          </a:ln>
        </p:spPr>
        <p:txBody>
          <a:bodyPr>
            <a:spAutoFit/>
          </a:bodyPr>
          <a:lstStyle/>
          <a:p>
            <a:pPr marL="457200" indent="-457200">
              <a:spcAft>
                <a:spcPct val="50000"/>
              </a:spcAft>
              <a:buClr>
                <a:srgbClr val="1E4B8C"/>
              </a:buClr>
              <a:buFont typeface="Wingdings" pitchFamily="2" charset="2"/>
              <a:buChar char="§"/>
            </a:pPr>
            <a:r>
              <a:rPr lang="en-GB" sz="2800" dirty="0">
                <a:latin typeface="Arial" pitchFamily="34" charset="0"/>
                <a:cs typeface="Arial" pitchFamily="34" charset="0"/>
              </a:rPr>
              <a:t>Ongoing use/congestion highest at HF</a:t>
            </a:r>
          </a:p>
          <a:p>
            <a:pPr marL="457200" indent="-457200">
              <a:spcAft>
                <a:spcPct val="50000"/>
              </a:spcAft>
              <a:buClr>
                <a:srgbClr val="1E4B8C"/>
              </a:buClr>
              <a:buFont typeface="Wingdings" pitchFamily="2" charset="2"/>
              <a:buChar char="§"/>
            </a:pPr>
            <a:r>
              <a:rPr lang="en-GB" sz="2800" dirty="0">
                <a:latin typeface="Arial" pitchFamily="34" charset="0"/>
                <a:cs typeface="Arial" pitchFamily="34" charset="0"/>
              </a:rPr>
              <a:t>Infrastructure demand  at VHF/UHF</a:t>
            </a:r>
          </a:p>
          <a:p>
            <a:pPr marL="457200" indent="-457200">
              <a:spcAft>
                <a:spcPct val="50000"/>
              </a:spcAft>
              <a:buClr>
                <a:srgbClr val="1E4B8C"/>
              </a:buClr>
              <a:buFont typeface="Wingdings" pitchFamily="2" charset="2"/>
              <a:buChar char="§"/>
            </a:pPr>
            <a:r>
              <a:rPr lang="en-GB" sz="2800" dirty="0">
                <a:latin typeface="Arial" pitchFamily="34" charset="0"/>
                <a:cs typeface="Arial" pitchFamily="34" charset="0"/>
              </a:rPr>
              <a:t>Beacons , EME etc popular in microwave bands</a:t>
            </a:r>
          </a:p>
          <a:p>
            <a:pPr marL="457200" indent="-457200">
              <a:spcAft>
                <a:spcPct val="50000"/>
              </a:spcAft>
              <a:buClr>
                <a:srgbClr val="1E4B8C"/>
              </a:buClr>
              <a:buFont typeface="Wingdings" pitchFamily="2" charset="2"/>
              <a:buChar char="§"/>
            </a:pPr>
            <a:r>
              <a:rPr lang="en-GB" sz="2800" dirty="0">
                <a:latin typeface="Arial" pitchFamily="34" charset="0"/>
                <a:cs typeface="Arial" pitchFamily="34" charset="0"/>
              </a:rPr>
              <a:t>Data links/mesh growing in microwaves</a:t>
            </a:r>
          </a:p>
          <a:p>
            <a:pPr marL="457200" indent="-457200">
              <a:spcAft>
                <a:spcPct val="50000"/>
              </a:spcAft>
              <a:buClr>
                <a:srgbClr val="1E4B8C"/>
              </a:buClr>
              <a:buFont typeface="Wingdings" pitchFamily="2" charset="2"/>
              <a:buChar char="§"/>
            </a:pPr>
            <a:r>
              <a:rPr lang="en-GB" sz="2800" dirty="0">
                <a:latin typeface="Arial" pitchFamily="34" charset="0"/>
                <a:cs typeface="Arial" pitchFamily="34" charset="0"/>
              </a:rPr>
              <a:t>Distance records at microwave/millimetre wave</a:t>
            </a:r>
          </a:p>
          <a:p>
            <a:pPr marL="457200" indent="-457200">
              <a:spcAft>
                <a:spcPct val="50000"/>
              </a:spcAft>
              <a:buClr>
                <a:srgbClr val="1E4B8C"/>
              </a:buClr>
              <a:buFont typeface="Wingdings" pitchFamily="2" charset="2"/>
              <a:buChar char="§"/>
            </a:pPr>
            <a:r>
              <a:rPr lang="en-GB" sz="2800" dirty="0">
                <a:latin typeface="Arial" pitchFamily="34" charset="0"/>
                <a:cs typeface="Arial" pitchFamily="34" charset="0"/>
              </a:rPr>
              <a:t>More TV in lower bands. More use in 76, 134 GHz</a:t>
            </a:r>
          </a:p>
          <a:p>
            <a:pPr marL="457200" indent="-457200">
              <a:spcAft>
                <a:spcPct val="50000"/>
              </a:spcAft>
              <a:buClr>
                <a:srgbClr val="1E4B8C"/>
              </a:buClr>
              <a:buFont typeface="Wingdings" pitchFamily="2" charset="2"/>
              <a:buChar char="§"/>
            </a:pPr>
            <a:r>
              <a:rPr lang="en-GB" sz="2800" dirty="0">
                <a:latin typeface="Arial" pitchFamily="34" charset="0"/>
                <a:cs typeface="Arial" pitchFamily="34" charset="0"/>
              </a:rPr>
              <a:t>Smart radios – flexible Apps, bridging, </a:t>
            </a:r>
            <a:r>
              <a:rPr lang="en-GB" sz="2800" dirty="0" err="1">
                <a:latin typeface="Arial" pitchFamily="34" charset="0"/>
                <a:cs typeface="Arial" pitchFamily="34" charset="0"/>
              </a:rPr>
              <a:t>codecs</a:t>
            </a:r>
            <a:r>
              <a:rPr lang="en-GB" sz="2800" dirty="0">
                <a:latin typeface="Arial" pitchFamily="34" charset="0"/>
                <a:cs typeface="Arial" pitchFamily="34" charset="0"/>
              </a:rPr>
              <a:t> </a:t>
            </a:r>
          </a:p>
          <a:p>
            <a:pPr marL="457200" indent="-457200">
              <a:spcAft>
                <a:spcPct val="50000"/>
              </a:spcAft>
              <a:buClr>
                <a:srgbClr val="1E4B8C"/>
              </a:buClr>
              <a:buFont typeface="Wingdings" pitchFamily="2" charset="2"/>
              <a:buChar char="§"/>
            </a:pPr>
            <a:r>
              <a:rPr lang="en-GB" sz="2800" dirty="0">
                <a:latin typeface="Arial" pitchFamily="34" charset="0"/>
                <a:cs typeface="Arial" pitchFamily="34" charset="0"/>
              </a:rPr>
              <a:t>Growth/exploitation of small satellites, airborne</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34499" y="44624"/>
            <a:ext cx="4219746" cy="576064"/>
          </a:xfrm>
        </p:spPr>
        <p:txBody>
          <a:bodyPr>
            <a:noAutofit/>
          </a:bodyPr>
          <a:lstStyle/>
          <a:p>
            <a:pPr algn="l"/>
            <a:r>
              <a:rPr lang="en-GB" sz="3200" b="1" dirty="0" smtClean="0">
                <a:solidFill>
                  <a:srgbClr val="1E4B8C"/>
                </a:solidFill>
                <a:latin typeface="Arial" panose="020B0604020202020204" pitchFamily="34" charset="0"/>
                <a:cs typeface="Arial" panose="020B0604020202020204" pitchFamily="34" charset="0"/>
              </a:rPr>
              <a:t>Longer term</a:t>
            </a:r>
            <a:endParaRPr lang="en-GB" sz="3200" b="1" dirty="0">
              <a:solidFill>
                <a:srgbClr val="1E4B8C"/>
              </a:solidFill>
              <a:latin typeface="Arial" panose="020B0604020202020204" pitchFamily="34" charset="0"/>
              <a:cs typeface="Arial" panose="020B0604020202020204" pitchFamily="34" charset="0"/>
            </a:endParaRPr>
          </a:p>
        </p:txBody>
      </p:sp>
      <p:sp>
        <p:nvSpPr>
          <p:cNvPr id="3" name="TextBox 2"/>
          <p:cNvSpPr txBox="1"/>
          <p:nvPr/>
        </p:nvSpPr>
        <p:spPr>
          <a:xfrm>
            <a:off x="179512" y="980727"/>
            <a:ext cx="8707036" cy="3970318"/>
          </a:xfrm>
          <a:prstGeom prst="rect">
            <a:avLst/>
          </a:prstGeom>
          <a:noFill/>
        </p:spPr>
        <p:txBody>
          <a:bodyPr wrap="square" rtlCol="0">
            <a:spAutoFit/>
          </a:bodyPr>
          <a:lstStyle/>
          <a:p>
            <a:pPr marL="457200" indent="-457200">
              <a:buClr>
                <a:srgbClr val="1E4B8C"/>
              </a:buClr>
              <a:buFont typeface="Wingdings" panose="05000000000000000000" pitchFamily="2" charset="2"/>
              <a:buChar char="§"/>
            </a:pPr>
            <a:r>
              <a:rPr lang="en-GB" sz="2800" dirty="0" smtClean="0">
                <a:latin typeface="Arial" panose="020B0604020202020204" pitchFamily="34" charset="0"/>
                <a:cs typeface="Arial" panose="020B0604020202020204" pitchFamily="34" charset="0"/>
              </a:rPr>
              <a:t>Protect amateurs’ freedom to innovate’</a:t>
            </a:r>
          </a:p>
          <a:p>
            <a:pPr marL="457200" indent="-457200">
              <a:buClr>
                <a:srgbClr val="1E4B8C"/>
              </a:buClr>
              <a:buFont typeface="Wingdings" panose="05000000000000000000" pitchFamily="2" charset="2"/>
              <a:buChar char="§"/>
            </a:pPr>
            <a:endParaRPr lang="en-GB" sz="2800" dirty="0" smtClean="0">
              <a:latin typeface="Arial" panose="020B0604020202020204" pitchFamily="34" charset="0"/>
              <a:cs typeface="Arial" panose="020B0604020202020204" pitchFamily="34" charset="0"/>
            </a:endParaRPr>
          </a:p>
          <a:p>
            <a:pPr marL="457200" indent="-457200">
              <a:buClr>
                <a:srgbClr val="1E4B8C"/>
              </a:buClr>
              <a:buFont typeface="Wingdings" panose="05000000000000000000" pitchFamily="2" charset="2"/>
              <a:buChar char="§"/>
            </a:pPr>
            <a:r>
              <a:rPr lang="en-GB" sz="2800" dirty="0" smtClean="0">
                <a:latin typeface="Arial" panose="020B0604020202020204" pitchFamily="34" charset="0"/>
                <a:cs typeface="Arial" panose="020B0604020202020204" pitchFamily="34" charset="0"/>
              </a:rPr>
              <a:t>Opportunist communications mode</a:t>
            </a:r>
          </a:p>
          <a:p>
            <a:pPr marL="457200" indent="-457200">
              <a:buClr>
                <a:srgbClr val="1E4B8C"/>
              </a:buClr>
              <a:buFont typeface="Wingdings" panose="05000000000000000000" pitchFamily="2" charset="2"/>
              <a:buChar char="§"/>
            </a:pPr>
            <a:endParaRPr lang="en-GB" sz="2800" dirty="0" smtClean="0">
              <a:latin typeface="Arial" panose="020B0604020202020204" pitchFamily="34" charset="0"/>
              <a:cs typeface="Arial" panose="020B0604020202020204" pitchFamily="34" charset="0"/>
            </a:endParaRPr>
          </a:p>
          <a:p>
            <a:pPr marL="457200" indent="-457200">
              <a:buClr>
                <a:srgbClr val="1E4B8C"/>
              </a:buClr>
              <a:buFont typeface="Wingdings" panose="05000000000000000000" pitchFamily="2" charset="2"/>
              <a:buChar char="§"/>
            </a:pPr>
            <a:r>
              <a:rPr lang="en-GB" sz="2800" dirty="0" smtClean="0">
                <a:latin typeface="Arial" panose="020B0604020202020204" pitchFamily="34" charset="0"/>
                <a:cs typeface="Arial" panose="020B0604020202020204" pitchFamily="34" charset="0"/>
              </a:rPr>
              <a:t>Even further networking/wireless integration</a:t>
            </a:r>
          </a:p>
          <a:p>
            <a:pPr marL="457200" indent="-457200">
              <a:buClr>
                <a:srgbClr val="1E4B8C"/>
              </a:buClr>
              <a:buFont typeface="Wingdings" panose="05000000000000000000" pitchFamily="2" charset="2"/>
              <a:buChar char="§"/>
            </a:pPr>
            <a:endParaRPr lang="en-GB" sz="2800" dirty="0" smtClean="0">
              <a:latin typeface="Arial" panose="020B0604020202020204" pitchFamily="34" charset="0"/>
              <a:cs typeface="Arial" panose="020B0604020202020204" pitchFamily="34" charset="0"/>
            </a:endParaRPr>
          </a:p>
          <a:p>
            <a:pPr marL="457200" indent="-457200">
              <a:buClr>
                <a:srgbClr val="1E4B8C"/>
              </a:buClr>
              <a:buFont typeface="Wingdings" panose="05000000000000000000" pitchFamily="2" charset="2"/>
              <a:buChar char="§"/>
            </a:pPr>
            <a:r>
              <a:rPr lang="en-GB" sz="2800" dirty="0" smtClean="0">
                <a:latin typeface="Arial" panose="020B0604020202020204" pitchFamily="34" charset="0"/>
                <a:cs typeface="Arial" panose="020B0604020202020204" pitchFamily="34" charset="0"/>
              </a:rPr>
              <a:t>Scarcer skills need encouraging</a:t>
            </a:r>
          </a:p>
          <a:p>
            <a:pPr marL="457200" indent="-457200">
              <a:buClr>
                <a:srgbClr val="1E4B8C"/>
              </a:buClr>
              <a:buFont typeface="Wingdings" panose="05000000000000000000" pitchFamily="2" charset="2"/>
              <a:buChar char="§"/>
            </a:pPr>
            <a:endParaRPr lang="en-GB" sz="2800" dirty="0" smtClean="0">
              <a:latin typeface="Arial" panose="020B0604020202020204" pitchFamily="34" charset="0"/>
              <a:cs typeface="Arial" panose="020B0604020202020204" pitchFamily="34" charset="0"/>
            </a:endParaRPr>
          </a:p>
          <a:p>
            <a:pPr marL="457200" indent="-457200">
              <a:buClr>
                <a:srgbClr val="1E4B8C"/>
              </a:buClr>
              <a:buFont typeface="Wingdings" panose="05000000000000000000" pitchFamily="2" charset="2"/>
              <a:buChar char="§"/>
            </a:pPr>
            <a:r>
              <a:rPr lang="en-GB" sz="2800" dirty="0" smtClean="0">
                <a:latin typeface="Arial" panose="020B0604020202020204" pitchFamily="34" charset="0"/>
                <a:cs typeface="Arial" panose="020B0604020202020204" pitchFamily="34" charset="0"/>
              </a:rPr>
              <a:t>Even higher frequencies</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0400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34499" y="44624"/>
            <a:ext cx="4219746" cy="576064"/>
          </a:xfrm>
        </p:spPr>
        <p:txBody>
          <a:bodyPr>
            <a:noAutofit/>
          </a:bodyPr>
          <a:lstStyle/>
          <a:p>
            <a:pPr algn="l"/>
            <a:r>
              <a:rPr lang="en-GB" sz="3200" b="1" dirty="0" smtClean="0">
                <a:solidFill>
                  <a:srgbClr val="1E4B8C"/>
                </a:solidFill>
                <a:latin typeface="Arial" panose="020B0604020202020204" pitchFamily="34" charset="0"/>
                <a:cs typeface="Arial" panose="020B0604020202020204" pitchFamily="34" charset="0"/>
              </a:rPr>
              <a:t>What is the RSGB?</a:t>
            </a:r>
            <a:endParaRPr lang="en-GB" sz="3200" b="1" dirty="0">
              <a:solidFill>
                <a:srgbClr val="1E4B8C"/>
              </a:solidFill>
              <a:latin typeface="Arial" panose="020B0604020202020204" pitchFamily="34" charset="0"/>
              <a:cs typeface="Arial" panose="020B0604020202020204" pitchFamily="34" charset="0"/>
            </a:endParaRPr>
          </a:p>
        </p:txBody>
      </p:sp>
      <p:sp>
        <p:nvSpPr>
          <p:cNvPr id="3" name="TextBox 2"/>
          <p:cNvSpPr txBox="1"/>
          <p:nvPr/>
        </p:nvSpPr>
        <p:spPr>
          <a:xfrm>
            <a:off x="179512" y="800612"/>
            <a:ext cx="8707036" cy="4878259"/>
          </a:xfrm>
          <a:prstGeom prst="rect">
            <a:avLst/>
          </a:prstGeom>
          <a:noFill/>
        </p:spPr>
        <p:txBody>
          <a:bodyPr wrap="square" rtlCol="0">
            <a:spAutoFit/>
          </a:bodyPr>
          <a:lstStyle/>
          <a:p>
            <a:pPr marL="457200" lvl="0" indent="-457200">
              <a:buClr>
                <a:srgbClr val="1E4B8C"/>
              </a:buClr>
              <a:buFont typeface="Wingdings" panose="05000000000000000000" pitchFamily="2" charset="2"/>
              <a:buChar char="§"/>
            </a:pPr>
            <a:r>
              <a:rPr lang="en-GB" sz="2800" dirty="0" smtClean="0">
                <a:latin typeface="Arial" panose="020B0604020202020204" pitchFamily="34" charset="0"/>
                <a:cs typeface="Arial" panose="020B0604020202020204" pitchFamily="34" charset="0"/>
              </a:rPr>
              <a:t>UK’s </a:t>
            </a:r>
            <a:r>
              <a:rPr lang="en-GB" sz="2800" dirty="0">
                <a:latin typeface="Arial" panose="020B0604020202020204" pitchFamily="34" charset="0"/>
                <a:cs typeface="Arial" panose="020B0604020202020204" pitchFamily="34" charset="0"/>
              </a:rPr>
              <a:t>national amateur radio </a:t>
            </a:r>
            <a:r>
              <a:rPr lang="en-GB" sz="2800" dirty="0" smtClean="0">
                <a:latin typeface="Arial" panose="020B0604020202020204" pitchFamily="34" charset="0"/>
                <a:cs typeface="Arial" panose="020B0604020202020204" pitchFamily="34" charset="0"/>
              </a:rPr>
              <a:t>(AR) society</a:t>
            </a:r>
          </a:p>
          <a:p>
            <a:pPr lvl="0">
              <a:buClr>
                <a:srgbClr val="1E4B8C"/>
              </a:buClr>
            </a:pPr>
            <a:endParaRPr lang="en-GB" sz="1200" dirty="0">
              <a:latin typeface="Arial" panose="020B0604020202020204" pitchFamily="34" charset="0"/>
              <a:cs typeface="Arial" panose="020B0604020202020204" pitchFamily="34" charset="0"/>
            </a:endParaRPr>
          </a:p>
          <a:p>
            <a:pPr marL="457200" lvl="0" indent="-457200">
              <a:buClr>
                <a:srgbClr val="1E4B8C"/>
              </a:buClr>
              <a:buFont typeface="Wingdings" panose="05000000000000000000" pitchFamily="2" charset="2"/>
              <a:buChar char="§"/>
            </a:pPr>
            <a:r>
              <a:rPr lang="en-GB" sz="2800" dirty="0" smtClean="0">
                <a:latin typeface="Arial" panose="020B0604020202020204" pitchFamily="34" charset="0"/>
                <a:cs typeface="Arial" panose="020B0604020202020204" pitchFamily="34" charset="0"/>
              </a:rPr>
              <a:t>Founded </a:t>
            </a:r>
            <a:r>
              <a:rPr lang="en-GB" sz="2800" dirty="0">
                <a:latin typeface="Arial" panose="020B0604020202020204" pitchFamily="34" charset="0"/>
                <a:cs typeface="Arial" panose="020B0604020202020204" pitchFamily="34" charset="0"/>
              </a:rPr>
              <a:t>in </a:t>
            </a:r>
            <a:r>
              <a:rPr lang="en-GB" sz="2800" dirty="0" smtClean="0">
                <a:latin typeface="Arial" panose="020B0604020202020204" pitchFamily="34" charset="0"/>
                <a:cs typeface="Arial" panose="020B0604020202020204" pitchFamily="34" charset="0"/>
              </a:rPr>
              <a:t>1913; Patron </a:t>
            </a:r>
            <a:r>
              <a:rPr lang="en-GB" sz="2800" dirty="0">
                <a:latin typeface="Arial" panose="020B0604020202020204" pitchFamily="34" charset="0"/>
                <a:cs typeface="Arial" panose="020B0604020202020204" pitchFamily="34" charset="0"/>
              </a:rPr>
              <a:t>is </a:t>
            </a:r>
            <a:r>
              <a:rPr lang="en-GB" sz="2800" dirty="0" smtClean="0">
                <a:latin typeface="Arial" panose="020B0604020202020204" pitchFamily="34" charset="0"/>
                <a:cs typeface="Arial" panose="020B0604020202020204" pitchFamily="34" charset="0"/>
              </a:rPr>
              <a:t>HRH The Prince </a:t>
            </a:r>
            <a:r>
              <a:rPr lang="en-GB" sz="2800" dirty="0">
                <a:latin typeface="Arial" panose="020B0604020202020204" pitchFamily="34" charset="0"/>
                <a:cs typeface="Arial" panose="020B0604020202020204" pitchFamily="34" charset="0"/>
              </a:rPr>
              <a:t>Philip, </a:t>
            </a:r>
            <a:r>
              <a:rPr lang="en-GB" sz="2800" dirty="0" smtClean="0">
                <a:latin typeface="Arial" panose="020B0604020202020204" pitchFamily="34" charset="0"/>
                <a:cs typeface="Arial" panose="020B0604020202020204" pitchFamily="34" charset="0"/>
              </a:rPr>
              <a:t>Duke </a:t>
            </a:r>
            <a:r>
              <a:rPr lang="en-GB" sz="2800" dirty="0">
                <a:latin typeface="Arial" panose="020B0604020202020204" pitchFamily="34" charset="0"/>
                <a:cs typeface="Arial" panose="020B0604020202020204" pitchFamily="34" charset="0"/>
              </a:rPr>
              <a:t>of </a:t>
            </a:r>
            <a:r>
              <a:rPr lang="en-GB" sz="2800" dirty="0" smtClean="0">
                <a:latin typeface="Arial" panose="020B0604020202020204" pitchFamily="34" charset="0"/>
                <a:cs typeface="Arial" panose="020B0604020202020204" pitchFamily="34" charset="0"/>
              </a:rPr>
              <a:t>Edinburgh</a:t>
            </a:r>
          </a:p>
          <a:p>
            <a:pPr marL="457200" lvl="0" indent="-457200">
              <a:buClr>
                <a:srgbClr val="1E4B8C"/>
              </a:buClr>
              <a:buFont typeface="Wingdings" panose="05000000000000000000" pitchFamily="2" charset="2"/>
              <a:buChar char="§"/>
            </a:pPr>
            <a:endParaRPr lang="en-GB" sz="1200" dirty="0" smtClean="0">
              <a:latin typeface="Arial" panose="020B0604020202020204" pitchFamily="34" charset="0"/>
              <a:cs typeface="Arial" panose="020B0604020202020204" pitchFamily="34" charset="0"/>
            </a:endParaRPr>
          </a:p>
          <a:p>
            <a:pPr marL="457200" lvl="0" indent="-457200">
              <a:buClr>
                <a:srgbClr val="1E4B8C"/>
              </a:buClr>
              <a:buFont typeface="Wingdings" panose="05000000000000000000" pitchFamily="2" charset="2"/>
              <a:buChar char="§"/>
            </a:pPr>
            <a:r>
              <a:rPr lang="en-GB" sz="2800" dirty="0" smtClean="0">
                <a:latin typeface="Arial" panose="020B0604020202020204" pitchFamily="34" charset="0"/>
                <a:cs typeface="Arial" panose="020B0604020202020204" pitchFamily="34" charset="0"/>
              </a:rPr>
              <a:t>Dedicated to the development of science and practice of amateur radio</a:t>
            </a:r>
          </a:p>
          <a:p>
            <a:pPr marL="457200" lvl="0" indent="-457200">
              <a:buClr>
                <a:srgbClr val="1E4B8C"/>
              </a:buClr>
              <a:buFont typeface="Wingdings" panose="05000000000000000000" pitchFamily="2" charset="2"/>
              <a:buChar char="§"/>
            </a:pPr>
            <a:endParaRPr lang="en-GB" sz="1200" dirty="0" smtClean="0">
              <a:latin typeface="Arial" panose="020B0604020202020204" pitchFamily="34" charset="0"/>
              <a:cs typeface="Arial" panose="020B0604020202020204" pitchFamily="34" charset="0"/>
            </a:endParaRPr>
          </a:p>
          <a:p>
            <a:pPr marL="457200" lvl="0" indent="-457200">
              <a:buClr>
                <a:srgbClr val="1E4B8C"/>
              </a:buClr>
              <a:buFont typeface="Wingdings" panose="05000000000000000000" pitchFamily="2" charset="2"/>
              <a:buChar char="§"/>
            </a:pPr>
            <a:r>
              <a:rPr lang="en-GB" sz="2800" dirty="0" smtClean="0">
                <a:latin typeface="Arial" panose="020B0604020202020204" pitchFamily="34" charset="0"/>
                <a:cs typeface="Arial" panose="020B0604020202020204" pitchFamily="34" charset="0"/>
              </a:rPr>
              <a:t>Represents the interests of UK’s 60,000 licensed radio amateurs nationally and internationally</a:t>
            </a:r>
          </a:p>
          <a:p>
            <a:pPr marL="457200" lvl="0" indent="-457200">
              <a:buClr>
                <a:srgbClr val="1E4B8C"/>
              </a:buClr>
              <a:buFont typeface="Wingdings" panose="05000000000000000000" pitchFamily="2" charset="2"/>
              <a:buChar char="§"/>
            </a:pPr>
            <a:endParaRPr lang="en-GB" sz="1200" dirty="0" smtClean="0">
              <a:latin typeface="Arial" panose="020B0604020202020204" pitchFamily="34" charset="0"/>
              <a:cs typeface="Arial" panose="020B0604020202020204" pitchFamily="34" charset="0"/>
            </a:endParaRPr>
          </a:p>
          <a:p>
            <a:pPr marL="457200" lvl="0" indent="-457200">
              <a:buClr>
                <a:srgbClr val="1E4B8C"/>
              </a:buClr>
              <a:buFont typeface="Wingdings" panose="05000000000000000000" pitchFamily="2" charset="2"/>
              <a:buChar char="§"/>
            </a:pPr>
            <a:r>
              <a:rPr lang="en-GB" sz="2800" dirty="0" smtClean="0">
                <a:latin typeface="Arial" panose="020B0604020202020204" pitchFamily="34" charset="0"/>
                <a:cs typeface="Arial" panose="020B0604020202020204" pitchFamily="34" charset="0"/>
              </a:rPr>
              <a:t>Conducts examinations </a:t>
            </a:r>
          </a:p>
          <a:p>
            <a:pPr marL="457200" lvl="0" indent="-457200">
              <a:buClr>
                <a:srgbClr val="1E4B8C"/>
              </a:buClr>
              <a:buFont typeface="Wingdings" panose="05000000000000000000" pitchFamily="2" charset="2"/>
              <a:buChar char="§"/>
            </a:pPr>
            <a:endParaRPr lang="en-GB" sz="1200" dirty="0">
              <a:latin typeface="Arial" panose="020B0604020202020204" pitchFamily="34" charset="0"/>
              <a:cs typeface="Arial" panose="020B0604020202020204" pitchFamily="34" charset="0"/>
            </a:endParaRPr>
          </a:p>
          <a:p>
            <a:pPr marL="457200" indent="-457200">
              <a:buClr>
                <a:srgbClr val="1E4B8C"/>
              </a:buClr>
              <a:buFont typeface="Wingdings" panose="05000000000000000000" pitchFamily="2" charset="2"/>
              <a:buChar char="§"/>
            </a:pPr>
            <a:r>
              <a:rPr lang="en-GB" sz="2800" dirty="0">
                <a:latin typeface="Arial" panose="020B0604020202020204" pitchFamily="34" charset="0"/>
                <a:cs typeface="Arial" panose="020B0604020202020204" pitchFamily="34" charset="0"/>
              </a:rPr>
              <a:t>N</a:t>
            </a:r>
            <a:r>
              <a:rPr lang="en-GB" sz="2800" dirty="0" smtClean="0">
                <a:latin typeface="Arial" panose="020B0604020202020204" pitchFamily="34" charset="0"/>
                <a:cs typeface="Arial" panose="020B0604020202020204" pitchFamily="34" charset="0"/>
              </a:rPr>
              <a:t>etwork of 500+ </a:t>
            </a:r>
            <a:r>
              <a:rPr lang="en-GB" sz="2800" dirty="0">
                <a:latin typeface="Arial" panose="020B0604020202020204" pitchFamily="34" charset="0"/>
                <a:cs typeface="Arial" panose="020B0604020202020204" pitchFamily="34" charset="0"/>
              </a:rPr>
              <a:t>affiliated clubs across </a:t>
            </a:r>
            <a:r>
              <a:rPr lang="en-GB" sz="2800" dirty="0" smtClean="0">
                <a:latin typeface="Arial" panose="020B0604020202020204" pitchFamily="34" charset="0"/>
                <a:cs typeface="Arial" panose="020B0604020202020204" pitchFamily="34" charset="0"/>
              </a:rPr>
              <a:t>UK</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0400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34498" y="44624"/>
            <a:ext cx="7903979" cy="576064"/>
          </a:xfrm>
        </p:spPr>
        <p:txBody>
          <a:bodyPr>
            <a:noAutofit/>
          </a:bodyPr>
          <a:lstStyle/>
          <a:p>
            <a:pPr algn="l"/>
            <a:r>
              <a:rPr lang="en-GB" sz="3200" b="1" dirty="0" smtClean="0">
                <a:solidFill>
                  <a:srgbClr val="1E4B8C"/>
                </a:solidFill>
                <a:latin typeface="Arial" panose="020B0604020202020204" pitchFamily="34" charset="0"/>
                <a:cs typeface="Arial" panose="020B0604020202020204" pitchFamily="34" charset="0"/>
              </a:rPr>
              <a:t>Scope of the sector</a:t>
            </a:r>
            <a:endParaRPr lang="en-GB" sz="3200" b="1" dirty="0">
              <a:solidFill>
                <a:srgbClr val="1E4B8C"/>
              </a:solidFill>
              <a:latin typeface="Arial" panose="020B0604020202020204" pitchFamily="34" charset="0"/>
              <a:cs typeface="Arial" panose="020B0604020202020204" pitchFamily="34" charset="0"/>
            </a:endParaRPr>
          </a:p>
        </p:txBody>
      </p:sp>
      <p:sp>
        <p:nvSpPr>
          <p:cNvPr id="3" name="TextBox 2"/>
          <p:cNvSpPr txBox="1"/>
          <p:nvPr/>
        </p:nvSpPr>
        <p:spPr>
          <a:xfrm>
            <a:off x="179512" y="1009453"/>
            <a:ext cx="8707036" cy="4832092"/>
          </a:xfrm>
          <a:prstGeom prst="rect">
            <a:avLst/>
          </a:prstGeom>
          <a:noFill/>
        </p:spPr>
        <p:txBody>
          <a:bodyPr wrap="square" rtlCol="0">
            <a:spAutoFit/>
          </a:bodyPr>
          <a:lstStyle/>
          <a:p>
            <a:pPr marL="457200" indent="-457200">
              <a:buClr>
                <a:srgbClr val="1E4B8C"/>
              </a:buClr>
              <a:buFont typeface="Wingdings" panose="05000000000000000000" pitchFamily="2" charset="2"/>
              <a:buChar char="§"/>
            </a:pPr>
            <a:r>
              <a:rPr lang="en-GB" sz="2800" dirty="0" smtClean="0">
                <a:latin typeface="Arial" panose="020B0604020202020204" pitchFamily="34" charset="0"/>
                <a:cs typeface="Arial" panose="020B0604020202020204" pitchFamily="34" charset="0"/>
              </a:rPr>
              <a:t>Defined by ITU RR Articles 1.56, 1.57 and 25</a:t>
            </a:r>
          </a:p>
          <a:p>
            <a:pPr marL="457200" indent="-457200">
              <a:buClr>
                <a:srgbClr val="1E4B8C"/>
              </a:buClr>
              <a:buFont typeface="Wingdings" panose="05000000000000000000" pitchFamily="2" charset="2"/>
              <a:buChar char="§"/>
            </a:pPr>
            <a:endParaRPr lang="en-GB" sz="2800" dirty="0" smtClean="0">
              <a:latin typeface="Arial" panose="020B0604020202020204" pitchFamily="34" charset="0"/>
              <a:cs typeface="Arial" panose="020B0604020202020204" pitchFamily="34" charset="0"/>
            </a:endParaRPr>
          </a:p>
          <a:p>
            <a:pPr marL="457200" indent="-457200">
              <a:buClr>
                <a:srgbClr val="1E4B8C"/>
              </a:buClr>
              <a:buFont typeface="Wingdings" panose="05000000000000000000" pitchFamily="2" charset="2"/>
              <a:buChar char="§"/>
            </a:pPr>
            <a:r>
              <a:rPr lang="en-GB" sz="2800" dirty="0" smtClean="0">
                <a:latin typeface="Arial" panose="020B0604020202020204" pitchFamily="34" charset="0"/>
                <a:cs typeface="Arial" panose="020B0604020202020204" pitchFamily="34" charset="0"/>
              </a:rPr>
              <a:t>Amateur service</a:t>
            </a:r>
          </a:p>
          <a:p>
            <a:pPr marL="457200" indent="-457200">
              <a:buClr>
                <a:srgbClr val="1E4B8C"/>
              </a:buClr>
              <a:buFont typeface="Wingdings" panose="05000000000000000000" pitchFamily="2" charset="2"/>
              <a:buChar char="§"/>
            </a:pPr>
            <a:endParaRPr lang="en-GB" sz="2800" dirty="0" smtClean="0">
              <a:latin typeface="Arial" panose="020B0604020202020204" pitchFamily="34" charset="0"/>
              <a:cs typeface="Arial" panose="020B0604020202020204" pitchFamily="34" charset="0"/>
            </a:endParaRPr>
          </a:p>
          <a:p>
            <a:pPr marL="457200" indent="-457200">
              <a:buClr>
                <a:srgbClr val="1E4B8C"/>
              </a:buClr>
              <a:buFont typeface="Wingdings" panose="05000000000000000000" pitchFamily="2" charset="2"/>
              <a:buChar char="§"/>
            </a:pPr>
            <a:r>
              <a:rPr lang="en-GB" sz="2800" dirty="0" smtClean="0">
                <a:latin typeface="Arial" panose="020B0604020202020204" pitchFamily="34" charset="0"/>
                <a:cs typeface="Arial" panose="020B0604020202020204" pitchFamily="34" charset="0"/>
              </a:rPr>
              <a:t>Amateur-satellite service</a:t>
            </a:r>
          </a:p>
          <a:p>
            <a:pPr marL="457200" indent="-457200">
              <a:buClr>
                <a:srgbClr val="1E4B8C"/>
              </a:buClr>
              <a:buFont typeface="Wingdings" panose="05000000000000000000" pitchFamily="2" charset="2"/>
              <a:buChar char="§"/>
            </a:pPr>
            <a:endParaRPr lang="en-GB" sz="2800" dirty="0" smtClean="0">
              <a:latin typeface="Arial" panose="020B0604020202020204" pitchFamily="34" charset="0"/>
              <a:cs typeface="Arial" panose="020B0604020202020204" pitchFamily="34" charset="0"/>
            </a:endParaRPr>
          </a:p>
          <a:p>
            <a:pPr marL="457200" indent="-457200">
              <a:buClr>
                <a:srgbClr val="1E4B8C"/>
              </a:buClr>
              <a:buFont typeface="Wingdings" panose="05000000000000000000" pitchFamily="2" charset="2"/>
              <a:buChar char="§"/>
            </a:pPr>
            <a:r>
              <a:rPr lang="en-GB" sz="2800" dirty="0" smtClean="0">
                <a:latin typeface="Arial" panose="020B0604020202020204" pitchFamily="34" charset="0"/>
                <a:cs typeface="Arial" panose="020B0604020202020204" pitchFamily="34" charset="0"/>
              </a:rPr>
              <a:t>136kHz – 248GHz (and more!)</a:t>
            </a:r>
          </a:p>
          <a:p>
            <a:pPr marL="457200" indent="-457200">
              <a:buClr>
                <a:srgbClr val="1E4B8C"/>
              </a:buClr>
              <a:buFont typeface="Wingdings" panose="05000000000000000000" pitchFamily="2" charset="2"/>
              <a:buChar char="§"/>
            </a:pPr>
            <a:endParaRPr lang="en-GB" sz="2800" dirty="0" smtClean="0">
              <a:latin typeface="Arial" panose="020B0604020202020204" pitchFamily="34" charset="0"/>
              <a:cs typeface="Arial" panose="020B0604020202020204" pitchFamily="34" charset="0"/>
            </a:endParaRPr>
          </a:p>
          <a:p>
            <a:pPr marL="457200" indent="-457200">
              <a:buClr>
                <a:srgbClr val="1E4B8C"/>
              </a:buClr>
              <a:buFont typeface="Wingdings" panose="05000000000000000000" pitchFamily="2" charset="2"/>
              <a:buChar char="§"/>
            </a:pPr>
            <a:r>
              <a:rPr lang="en-GB" sz="2800" dirty="0" smtClean="0">
                <a:latin typeface="Arial" panose="020B0604020202020204" pitchFamily="34" charset="0"/>
                <a:cs typeface="Arial" panose="020B0604020202020204" pitchFamily="34" charset="0"/>
              </a:rPr>
              <a:t>Approx 70k UK licences</a:t>
            </a:r>
          </a:p>
          <a:p>
            <a:pPr marL="457200" indent="-457200">
              <a:buClr>
                <a:srgbClr val="1E4B8C"/>
              </a:buClr>
              <a:buFont typeface="Wingdings" panose="05000000000000000000" pitchFamily="2" charset="2"/>
              <a:buChar char="§"/>
            </a:pPr>
            <a:endParaRPr lang="en-GB" sz="2800" dirty="0" smtClean="0">
              <a:latin typeface="Arial" panose="020B0604020202020204" pitchFamily="34" charset="0"/>
              <a:cs typeface="Arial" panose="020B0604020202020204" pitchFamily="34" charset="0"/>
            </a:endParaRPr>
          </a:p>
          <a:p>
            <a:pPr marL="457200" indent="-457200">
              <a:buClr>
                <a:srgbClr val="1E4B8C"/>
              </a:buClr>
              <a:buFont typeface="Wingdings" panose="05000000000000000000" pitchFamily="2" charset="2"/>
              <a:buChar char="§"/>
            </a:pPr>
            <a:r>
              <a:rPr lang="en-GB" sz="2800" dirty="0" smtClean="0">
                <a:latin typeface="Arial" panose="020B0604020202020204" pitchFamily="34" charset="0"/>
                <a:cs typeface="Arial" panose="020B0604020202020204" pitchFamily="34" charset="0"/>
              </a:rPr>
              <a:t>Approx 3.5 million amateurs worldwide</a:t>
            </a:r>
            <a:endParaRPr lang="en-GB" sz="2800" dirty="0">
              <a:latin typeface="Arial" panose="020B0604020202020204" pitchFamily="34" charset="0"/>
              <a:cs typeface="Arial" panose="020B0604020202020204" pitchFamily="34" charset="0"/>
            </a:endParaRPr>
          </a:p>
        </p:txBody>
      </p:sp>
      <p:pic>
        <p:nvPicPr>
          <p:cNvPr id="1026" name="Picture 2" descr="C:\Users\Graham\Documents\General\011231l.jpg"/>
          <p:cNvPicPr>
            <a:picLocks noChangeAspect="1" noChangeArrowheads="1"/>
          </p:cNvPicPr>
          <p:nvPr/>
        </p:nvPicPr>
        <p:blipFill>
          <a:blip r:embed="rId3" cstate="print"/>
          <a:srcRect/>
          <a:stretch>
            <a:fillRect/>
          </a:stretch>
        </p:blipFill>
        <p:spPr bwMode="auto">
          <a:xfrm>
            <a:off x="6216072" y="1826492"/>
            <a:ext cx="2299854" cy="1724890"/>
          </a:xfrm>
          <a:prstGeom prst="rect">
            <a:avLst/>
          </a:prstGeom>
          <a:noFill/>
        </p:spPr>
      </p:pic>
    </p:spTree>
    <p:extLst>
      <p:ext uri="{BB962C8B-B14F-4D97-AF65-F5344CB8AC3E}">
        <p14:creationId xmlns:p14="http://schemas.microsoft.com/office/powerpoint/2010/main" val="3470400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34498" y="44624"/>
            <a:ext cx="7832957" cy="576064"/>
          </a:xfrm>
        </p:spPr>
        <p:txBody>
          <a:bodyPr>
            <a:noAutofit/>
          </a:bodyPr>
          <a:lstStyle/>
          <a:p>
            <a:pPr algn="l"/>
            <a:r>
              <a:rPr lang="en-GB" sz="3200" b="1" dirty="0" smtClean="0">
                <a:solidFill>
                  <a:srgbClr val="1E4B8C"/>
                </a:solidFill>
                <a:latin typeface="Arial" panose="020B0604020202020204" pitchFamily="34" charset="0"/>
                <a:cs typeface="Arial" panose="020B0604020202020204" pitchFamily="34" charset="0"/>
              </a:rPr>
              <a:t>Social and economic value</a:t>
            </a:r>
            <a:endParaRPr lang="en-GB" sz="3200" b="1" dirty="0">
              <a:solidFill>
                <a:srgbClr val="1E4B8C"/>
              </a:solidFill>
              <a:latin typeface="Arial" panose="020B0604020202020204" pitchFamily="34" charset="0"/>
              <a:cs typeface="Arial" panose="020B0604020202020204" pitchFamily="34" charset="0"/>
            </a:endParaRPr>
          </a:p>
        </p:txBody>
      </p:sp>
      <p:sp>
        <p:nvSpPr>
          <p:cNvPr id="3" name="TextBox 2"/>
          <p:cNvSpPr txBox="1"/>
          <p:nvPr/>
        </p:nvSpPr>
        <p:spPr>
          <a:xfrm>
            <a:off x="179512" y="980727"/>
            <a:ext cx="8707036" cy="5262979"/>
          </a:xfrm>
          <a:prstGeom prst="rect">
            <a:avLst/>
          </a:prstGeom>
          <a:noFill/>
        </p:spPr>
        <p:txBody>
          <a:bodyPr wrap="square" rtlCol="0">
            <a:spAutoFit/>
          </a:bodyPr>
          <a:lstStyle/>
          <a:p>
            <a:pPr marL="457200" indent="-457200">
              <a:buClr>
                <a:srgbClr val="1E4B8C"/>
              </a:buClr>
              <a:buFont typeface="Wingdings" panose="05000000000000000000" pitchFamily="2" charset="2"/>
              <a:buChar char="§"/>
            </a:pPr>
            <a:r>
              <a:rPr lang="en-GB" sz="2800" dirty="0" smtClean="0">
                <a:latin typeface="Arial" panose="020B0604020202020204" pitchFamily="34" charset="0"/>
                <a:cs typeface="Arial" panose="020B0604020202020204" pitchFamily="34" charset="0"/>
              </a:rPr>
              <a:t>“Amateur” means “unpaid”</a:t>
            </a:r>
          </a:p>
          <a:p>
            <a:pPr marL="457200" indent="-457200">
              <a:buClr>
                <a:srgbClr val="1E4B8C"/>
              </a:buClr>
            </a:pPr>
            <a:endParaRPr lang="en-GB" sz="2800" dirty="0" smtClean="0">
              <a:latin typeface="Arial" panose="020B0604020202020204" pitchFamily="34" charset="0"/>
              <a:cs typeface="Arial" panose="020B0604020202020204" pitchFamily="34" charset="0"/>
            </a:endParaRPr>
          </a:p>
          <a:p>
            <a:pPr marL="457200" indent="-457200">
              <a:buClr>
                <a:srgbClr val="1E4B8C"/>
              </a:buClr>
              <a:buFont typeface="Wingdings" panose="05000000000000000000" pitchFamily="2" charset="2"/>
              <a:buChar char="§"/>
            </a:pPr>
            <a:r>
              <a:rPr lang="en-GB" sz="2800" dirty="0" smtClean="0">
                <a:latin typeface="Arial" panose="020B0604020202020204" pitchFamily="34" charset="0"/>
                <a:cs typeface="Arial" panose="020B0604020202020204" pitchFamily="34" charset="0"/>
              </a:rPr>
              <a:t>High tech skill base</a:t>
            </a:r>
          </a:p>
          <a:p>
            <a:pPr marL="457200" indent="-457200">
              <a:buClr>
                <a:srgbClr val="1E4B8C"/>
              </a:buClr>
              <a:buFont typeface="Wingdings" panose="05000000000000000000" pitchFamily="2" charset="2"/>
              <a:buChar char="§"/>
            </a:pPr>
            <a:endParaRPr lang="en-GB" sz="2800" dirty="0" smtClean="0">
              <a:latin typeface="Arial" panose="020B0604020202020204" pitchFamily="34" charset="0"/>
              <a:cs typeface="Arial" panose="020B0604020202020204" pitchFamily="34" charset="0"/>
            </a:endParaRPr>
          </a:p>
          <a:p>
            <a:pPr marL="457200" indent="-457200">
              <a:buClr>
                <a:srgbClr val="1E4B8C"/>
              </a:buClr>
              <a:buFont typeface="Wingdings" panose="05000000000000000000" pitchFamily="2" charset="2"/>
              <a:buChar char="§"/>
            </a:pPr>
            <a:r>
              <a:rPr lang="en-GB" sz="2800" dirty="0" smtClean="0">
                <a:latin typeface="Arial" panose="020B0604020202020204" pitchFamily="34" charset="0"/>
                <a:cs typeface="Arial" panose="020B0604020202020204" pitchFamily="34" charset="0"/>
              </a:rPr>
              <a:t>Technical innovation</a:t>
            </a:r>
          </a:p>
          <a:p>
            <a:pPr marL="457200" indent="-457200">
              <a:buClr>
                <a:srgbClr val="1E4B8C"/>
              </a:buClr>
              <a:buFont typeface="Wingdings" panose="05000000000000000000" pitchFamily="2" charset="2"/>
              <a:buChar char="§"/>
            </a:pPr>
            <a:endParaRPr lang="en-GB" sz="2800" dirty="0" smtClean="0">
              <a:latin typeface="Arial" panose="020B0604020202020204" pitchFamily="34" charset="0"/>
              <a:cs typeface="Arial" panose="020B0604020202020204" pitchFamily="34" charset="0"/>
            </a:endParaRPr>
          </a:p>
          <a:p>
            <a:pPr marL="457200" indent="-457200">
              <a:buClr>
                <a:srgbClr val="1E4B8C"/>
              </a:buClr>
              <a:buFont typeface="Wingdings" panose="05000000000000000000" pitchFamily="2" charset="2"/>
              <a:buChar char="§"/>
            </a:pPr>
            <a:r>
              <a:rPr lang="en-GB" sz="2800" dirty="0" smtClean="0">
                <a:latin typeface="Arial" panose="020B0604020202020204" pitchFamily="34" charset="0"/>
                <a:cs typeface="Arial" panose="020B0604020202020204" pitchFamily="34" charset="0"/>
              </a:rPr>
              <a:t>STEM</a:t>
            </a:r>
          </a:p>
          <a:p>
            <a:pPr marL="457200" indent="-457200">
              <a:buClr>
                <a:srgbClr val="1E4B8C"/>
              </a:buClr>
              <a:buFont typeface="Wingdings" panose="05000000000000000000" pitchFamily="2" charset="2"/>
              <a:buChar char="§"/>
            </a:pPr>
            <a:endParaRPr lang="en-GB" sz="2800" dirty="0" smtClean="0">
              <a:latin typeface="Arial" panose="020B0604020202020204" pitchFamily="34" charset="0"/>
              <a:cs typeface="Arial" panose="020B0604020202020204" pitchFamily="34" charset="0"/>
            </a:endParaRPr>
          </a:p>
          <a:p>
            <a:pPr marL="457200" indent="-457200">
              <a:buClr>
                <a:srgbClr val="1E4B8C"/>
              </a:buClr>
              <a:buFont typeface="Wingdings" panose="05000000000000000000" pitchFamily="2" charset="2"/>
              <a:buChar char="§"/>
            </a:pPr>
            <a:r>
              <a:rPr lang="en-GB" sz="2800" dirty="0" smtClean="0">
                <a:latin typeface="Arial" panose="020B0604020202020204" pitchFamily="34" charset="0"/>
                <a:cs typeface="Arial" panose="020B0604020202020204" pitchFamily="34" charset="0"/>
              </a:rPr>
              <a:t>Emergency backup</a:t>
            </a:r>
          </a:p>
          <a:p>
            <a:pPr marL="457200" indent="-457200">
              <a:buClr>
                <a:srgbClr val="1E4B8C"/>
              </a:buClr>
              <a:buFont typeface="Wingdings" panose="05000000000000000000" pitchFamily="2" charset="2"/>
              <a:buChar char="§"/>
            </a:pPr>
            <a:endParaRPr lang="en-GB" sz="2800" dirty="0" smtClean="0">
              <a:latin typeface="Arial" panose="020B0604020202020204" pitchFamily="34" charset="0"/>
              <a:cs typeface="Arial" panose="020B0604020202020204" pitchFamily="34" charset="0"/>
            </a:endParaRPr>
          </a:p>
          <a:p>
            <a:pPr marL="457200" indent="-457200">
              <a:buClr>
                <a:srgbClr val="1E4B8C"/>
              </a:buClr>
              <a:buFont typeface="Wingdings" panose="05000000000000000000" pitchFamily="2" charset="2"/>
              <a:buChar char="§"/>
            </a:pPr>
            <a:r>
              <a:rPr lang="en-GB" sz="2800" dirty="0" smtClean="0">
                <a:latin typeface="Arial" panose="020B0604020202020204" pitchFamily="34" charset="0"/>
                <a:cs typeface="Arial" panose="020B0604020202020204" pitchFamily="34" charset="0"/>
              </a:rPr>
              <a:t>Crosses international boundaries</a:t>
            </a:r>
          </a:p>
          <a:p>
            <a:pPr marL="457200" indent="-457200">
              <a:buClr>
                <a:srgbClr val="1E4B8C"/>
              </a:buClr>
              <a:buFont typeface="Wingdings" panose="05000000000000000000" pitchFamily="2" charset="2"/>
              <a:buChar char="§"/>
            </a:pPr>
            <a:endParaRPr lang="en-GB" sz="2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8801" y="2256281"/>
            <a:ext cx="4490768" cy="2990720"/>
          </a:xfrm>
          <a:prstGeom prst="rect">
            <a:avLst/>
          </a:prstGeom>
        </p:spPr>
      </p:pic>
    </p:spTree>
    <p:extLst>
      <p:ext uri="{BB962C8B-B14F-4D97-AF65-F5344CB8AC3E}">
        <p14:creationId xmlns:p14="http://schemas.microsoft.com/office/powerpoint/2010/main" val="3470400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34498" y="44624"/>
            <a:ext cx="7460095" cy="576064"/>
          </a:xfrm>
        </p:spPr>
        <p:txBody>
          <a:bodyPr>
            <a:noAutofit/>
          </a:bodyPr>
          <a:lstStyle/>
          <a:p>
            <a:pPr algn="l"/>
            <a:r>
              <a:rPr lang="en-GB" sz="3200" b="1" dirty="0" smtClean="0">
                <a:solidFill>
                  <a:srgbClr val="1E4B8C"/>
                </a:solidFill>
                <a:latin typeface="Arial" panose="020B0604020202020204" pitchFamily="34" charset="0"/>
                <a:cs typeface="Arial" panose="020B0604020202020204" pitchFamily="34" charset="0"/>
              </a:rPr>
              <a:t>Sector trends</a:t>
            </a:r>
            <a:endParaRPr lang="en-GB" sz="3200" b="1" dirty="0">
              <a:solidFill>
                <a:srgbClr val="1E4B8C"/>
              </a:solidFill>
              <a:latin typeface="Arial" panose="020B0604020202020204" pitchFamily="34" charset="0"/>
              <a:cs typeface="Arial" panose="020B0604020202020204" pitchFamily="34" charset="0"/>
            </a:endParaRPr>
          </a:p>
        </p:txBody>
      </p:sp>
      <p:sp>
        <p:nvSpPr>
          <p:cNvPr id="3" name="TextBox 2"/>
          <p:cNvSpPr txBox="1"/>
          <p:nvPr/>
        </p:nvSpPr>
        <p:spPr>
          <a:xfrm>
            <a:off x="179512" y="980727"/>
            <a:ext cx="8707036" cy="3970318"/>
          </a:xfrm>
          <a:prstGeom prst="rect">
            <a:avLst/>
          </a:prstGeom>
          <a:noFill/>
        </p:spPr>
        <p:txBody>
          <a:bodyPr wrap="square" rtlCol="0">
            <a:spAutoFit/>
          </a:bodyPr>
          <a:lstStyle/>
          <a:p>
            <a:pPr marL="457200" indent="-457200">
              <a:buClr>
                <a:srgbClr val="1E4B8C"/>
              </a:buClr>
              <a:buFont typeface="Wingdings" panose="05000000000000000000" pitchFamily="2" charset="2"/>
              <a:buChar char="§"/>
            </a:pPr>
            <a:r>
              <a:rPr lang="en-GB" sz="2800" dirty="0" smtClean="0">
                <a:latin typeface="Arial" panose="020B0604020202020204" pitchFamily="34" charset="0"/>
                <a:cs typeface="Arial" panose="020B0604020202020204" pitchFamily="34" charset="0"/>
              </a:rPr>
              <a:t>Despite the www, radio (wireless) vital</a:t>
            </a:r>
          </a:p>
          <a:p>
            <a:pPr marL="457200" indent="-457200">
              <a:buClr>
                <a:srgbClr val="1E4B8C"/>
              </a:buClr>
              <a:buFont typeface="Wingdings" panose="05000000000000000000" pitchFamily="2" charset="2"/>
              <a:buChar char="§"/>
            </a:pPr>
            <a:endParaRPr lang="en-GB" sz="2800" dirty="0" smtClean="0">
              <a:latin typeface="Arial" panose="020B0604020202020204" pitchFamily="34" charset="0"/>
              <a:cs typeface="Arial" panose="020B0604020202020204" pitchFamily="34" charset="0"/>
            </a:endParaRPr>
          </a:p>
          <a:p>
            <a:pPr marL="457200" indent="-457200">
              <a:buClr>
                <a:srgbClr val="1E4B8C"/>
              </a:buClr>
              <a:buFont typeface="Wingdings" panose="05000000000000000000" pitchFamily="2" charset="2"/>
              <a:buChar char="§"/>
            </a:pPr>
            <a:r>
              <a:rPr lang="en-GB" sz="2800" dirty="0" smtClean="0">
                <a:latin typeface="Arial" panose="020B0604020202020204" pitchFamily="34" charset="0"/>
                <a:cs typeface="Arial" panose="020B0604020202020204" pitchFamily="34" charset="0"/>
              </a:rPr>
              <a:t>Computing/radio integration</a:t>
            </a:r>
          </a:p>
          <a:p>
            <a:pPr marL="457200" indent="-457200">
              <a:buClr>
                <a:srgbClr val="1E4B8C"/>
              </a:buClr>
              <a:buFont typeface="Wingdings" panose="05000000000000000000" pitchFamily="2" charset="2"/>
              <a:buChar char="§"/>
            </a:pPr>
            <a:endParaRPr lang="en-GB" sz="2800" dirty="0" smtClean="0">
              <a:latin typeface="Arial" panose="020B0604020202020204" pitchFamily="34" charset="0"/>
              <a:cs typeface="Arial" panose="020B0604020202020204" pitchFamily="34" charset="0"/>
            </a:endParaRPr>
          </a:p>
          <a:p>
            <a:pPr marL="457200" indent="-457200">
              <a:buClr>
                <a:srgbClr val="1E4B8C"/>
              </a:buClr>
              <a:buFont typeface="Wingdings" panose="05000000000000000000" pitchFamily="2" charset="2"/>
              <a:buChar char="§"/>
            </a:pPr>
            <a:r>
              <a:rPr lang="en-GB" sz="2800" dirty="0" smtClean="0">
                <a:latin typeface="Arial" panose="020B0604020202020204" pitchFamily="34" charset="0"/>
                <a:cs typeface="Arial" panose="020B0604020202020204" pitchFamily="34" charset="0"/>
              </a:rPr>
              <a:t>SDR technology</a:t>
            </a:r>
          </a:p>
          <a:p>
            <a:pPr marL="457200" indent="-457200">
              <a:buClr>
                <a:srgbClr val="1E4B8C"/>
              </a:buClr>
              <a:buFont typeface="Wingdings" panose="05000000000000000000" pitchFamily="2" charset="2"/>
              <a:buChar char="§"/>
            </a:pPr>
            <a:endParaRPr lang="en-GB" sz="2800" dirty="0" smtClean="0">
              <a:latin typeface="Arial" panose="020B0604020202020204" pitchFamily="34" charset="0"/>
              <a:cs typeface="Arial" panose="020B0604020202020204" pitchFamily="34" charset="0"/>
            </a:endParaRPr>
          </a:p>
          <a:p>
            <a:pPr marL="457200" indent="-457200">
              <a:buClr>
                <a:srgbClr val="1E4B8C"/>
              </a:buClr>
              <a:buFont typeface="Wingdings" panose="05000000000000000000" pitchFamily="2" charset="2"/>
              <a:buChar char="§"/>
            </a:pPr>
            <a:r>
              <a:rPr lang="en-GB" sz="2800" dirty="0" smtClean="0">
                <a:latin typeface="Arial" panose="020B0604020202020204" pitchFamily="34" charset="0"/>
                <a:cs typeface="Arial" panose="020B0604020202020204" pitchFamily="34" charset="0"/>
              </a:rPr>
              <a:t>Weak signal activity</a:t>
            </a:r>
          </a:p>
          <a:p>
            <a:pPr marL="457200" indent="-457200">
              <a:buClr>
                <a:srgbClr val="1E4B8C"/>
              </a:buClr>
              <a:buFont typeface="Wingdings" panose="05000000000000000000" pitchFamily="2" charset="2"/>
              <a:buChar char="§"/>
            </a:pPr>
            <a:endParaRPr lang="en-GB" sz="2800" dirty="0" smtClean="0">
              <a:latin typeface="Arial" panose="020B0604020202020204" pitchFamily="34" charset="0"/>
              <a:cs typeface="Arial" panose="020B0604020202020204" pitchFamily="34" charset="0"/>
            </a:endParaRPr>
          </a:p>
          <a:p>
            <a:pPr marL="457200" indent="-457200">
              <a:buClr>
                <a:srgbClr val="1E4B8C"/>
              </a:buClr>
              <a:buFont typeface="Wingdings" panose="05000000000000000000" pitchFamily="2" charset="2"/>
              <a:buChar char="§"/>
            </a:pPr>
            <a:r>
              <a:rPr lang="en-GB" sz="2800" dirty="0" smtClean="0">
                <a:latin typeface="Arial" panose="020B0604020202020204" pitchFamily="34" charset="0"/>
                <a:cs typeface="Arial" panose="020B0604020202020204" pitchFamily="34" charset="0"/>
              </a:rPr>
              <a:t>Satellites</a:t>
            </a:r>
            <a:endParaRPr lang="en-GB" sz="2800" dirty="0">
              <a:latin typeface="Arial" panose="020B0604020202020204" pitchFamily="34" charset="0"/>
              <a:cs typeface="Arial" panose="020B0604020202020204" pitchFamily="34" charset="0"/>
            </a:endParaRPr>
          </a:p>
        </p:txBody>
      </p:sp>
      <p:pic>
        <p:nvPicPr>
          <p:cNvPr id="4" name="Picture 5" descr="Fig 13"/>
          <p:cNvPicPr>
            <a:picLocks noChangeAspect="1" noChangeArrowheads="1"/>
          </p:cNvPicPr>
          <p:nvPr/>
        </p:nvPicPr>
        <p:blipFill>
          <a:blip r:embed="rId3" cstate="print"/>
          <a:srcRect/>
          <a:stretch>
            <a:fillRect/>
          </a:stretch>
        </p:blipFill>
        <p:spPr bwMode="auto">
          <a:xfrm>
            <a:off x="4779272" y="2780146"/>
            <a:ext cx="3892518" cy="2436668"/>
          </a:xfrm>
          <a:prstGeom prst="rect">
            <a:avLst/>
          </a:prstGeom>
          <a:noFill/>
          <a:ln w="9525">
            <a:noFill/>
            <a:miter lim="800000"/>
            <a:headEnd/>
            <a:tailEnd/>
          </a:ln>
        </p:spPr>
      </p:pic>
    </p:spTree>
    <p:extLst>
      <p:ext uri="{BB962C8B-B14F-4D97-AF65-F5344CB8AC3E}">
        <p14:creationId xmlns:p14="http://schemas.microsoft.com/office/powerpoint/2010/main" val="3470400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34499" y="44624"/>
            <a:ext cx="4219746" cy="576064"/>
          </a:xfrm>
        </p:spPr>
        <p:txBody>
          <a:bodyPr>
            <a:noAutofit/>
          </a:bodyPr>
          <a:lstStyle/>
          <a:p>
            <a:pPr algn="l"/>
            <a:r>
              <a:rPr lang="en-GB" sz="3200" b="1" dirty="0" smtClean="0">
                <a:solidFill>
                  <a:srgbClr val="1E4B8C"/>
                </a:solidFill>
                <a:latin typeface="Arial" panose="020B0604020202020204" pitchFamily="34" charset="0"/>
                <a:cs typeface="Arial" panose="020B0604020202020204" pitchFamily="34" charset="0"/>
              </a:rPr>
              <a:t>Sector threats</a:t>
            </a:r>
            <a:endParaRPr lang="en-GB" sz="3200" b="1" dirty="0">
              <a:solidFill>
                <a:srgbClr val="1E4B8C"/>
              </a:solidFill>
              <a:latin typeface="Arial" panose="020B0604020202020204" pitchFamily="34" charset="0"/>
              <a:cs typeface="Arial" panose="020B0604020202020204" pitchFamily="34" charset="0"/>
            </a:endParaRPr>
          </a:p>
        </p:txBody>
      </p:sp>
      <p:sp>
        <p:nvSpPr>
          <p:cNvPr id="3" name="TextBox 2"/>
          <p:cNvSpPr txBox="1"/>
          <p:nvPr/>
        </p:nvSpPr>
        <p:spPr>
          <a:xfrm>
            <a:off x="179512" y="980727"/>
            <a:ext cx="8707036" cy="4832092"/>
          </a:xfrm>
          <a:prstGeom prst="rect">
            <a:avLst/>
          </a:prstGeom>
          <a:noFill/>
        </p:spPr>
        <p:txBody>
          <a:bodyPr wrap="square" rtlCol="0">
            <a:spAutoFit/>
          </a:bodyPr>
          <a:lstStyle/>
          <a:p>
            <a:pPr marL="457200" indent="-457200">
              <a:buClr>
                <a:srgbClr val="1E4B8C"/>
              </a:buClr>
              <a:buFont typeface="Wingdings" panose="05000000000000000000" pitchFamily="2" charset="2"/>
              <a:buChar char="§"/>
            </a:pPr>
            <a:r>
              <a:rPr lang="en-GB" sz="2800" dirty="0" smtClean="0">
                <a:latin typeface="Arial" panose="020B0604020202020204" pitchFamily="34" charset="0"/>
                <a:cs typeface="Arial" panose="020B0604020202020204" pitchFamily="34" charset="0"/>
              </a:rPr>
              <a:t>EMC – EU regulation and monitoring weak</a:t>
            </a:r>
          </a:p>
          <a:p>
            <a:pPr marL="457200" indent="-457200">
              <a:buClr>
                <a:srgbClr val="1E4B8C"/>
              </a:buClr>
              <a:buFont typeface="Wingdings" panose="05000000000000000000" pitchFamily="2" charset="2"/>
              <a:buChar char="§"/>
            </a:pPr>
            <a:endParaRPr lang="en-GB" sz="2800" dirty="0" smtClean="0">
              <a:latin typeface="Arial" panose="020B0604020202020204" pitchFamily="34" charset="0"/>
              <a:cs typeface="Arial" panose="020B0604020202020204" pitchFamily="34" charset="0"/>
            </a:endParaRPr>
          </a:p>
          <a:p>
            <a:pPr marL="457200" indent="-457200">
              <a:buClr>
                <a:srgbClr val="1E4B8C"/>
              </a:buClr>
              <a:buFont typeface="Wingdings" panose="05000000000000000000" pitchFamily="2" charset="2"/>
              <a:buChar char="§"/>
            </a:pPr>
            <a:r>
              <a:rPr lang="en-GB" sz="2800" dirty="0" smtClean="0">
                <a:latin typeface="Arial" panose="020B0604020202020204" pitchFamily="34" charset="0"/>
                <a:cs typeface="Arial" panose="020B0604020202020204" pitchFamily="34" charset="0"/>
              </a:rPr>
              <a:t>Domestic equipment</a:t>
            </a:r>
          </a:p>
          <a:p>
            <a:pPr marL="457200" indent="-457200">
              <a:buClr>
                <a:srgbClr val="1E4B8C"/>
              </a:buClr>
              <a:buFont typeface="Wingdings" panose="05000000000000000000" pitchFamily="2" charset="2"/>
              <a:buChar char="§"/>
            </a:pPr>
            <a:endParaRPr lang="en-GB" sz="2800" dirty="0" smtClean="0">
              <a:latin typeface="Arial" panose="020B0604020202020204" pitchFamily="34" charset="0"/>
              <a:cs typeface="Arial" panose="020B0604020202020204" pitchFamily="34" charset="0"/>
            </a:endParaRPr>
          </a:p>
          <a:p>
            <a:pPr marL="457200" indent="-457200">
              <a:buClr>
                <a:srgbClr val="1E4B8C"/>
              </a:buClr>
              <a:buFont typeface="Wingdings" panose="05000000000000000000" pitchFamily="2" charset="2"/>
              <a:buChar char="§"/>
            </a:pPr>
            <a:r>
              <a:rPr lang="en-GB" sz="2800" dirty="0" err="1" smtClean="0">
                <a:latin typeface="Arial" panose="020B0604020202020204" pitchFamily="34" charset="0"/>
                <a:cs typeface="Arial" panose="020B0604020202020204" pitchFamily="34" charset="0"/>
              </a:rPr>
              <a:t>xDSL</a:t>
            </a:r>
            <a:endParaRPr lang="en-GB" sz="2800" dirty="0" smtClean="0">
              <a:latin typeface="Arial" panose="020B0604020202020204" pitchFamily="34" charset="0"/>
              <a:cs typeface="Arial" panose="020B0604020202020204" pitchFamily="34" charset="0"/>
            </a:endParaRPr>
          </a:p>
          <a:p>
            <a:pPr marL="457200" indent="-457200">
              <a:buClr>
                <a:srgbClr val="1E4B8C"/>
              </a:buClr>
              <a:buFont typeface="Wingdings" panose="05000000000000000000" pitchFamily="2" charset="2"/>
              <a:buChar char="§"/>
            </a:pPr>
            <a:endParaRPr lang="en-GB" sz="2800" dirty="0" smtClean="0">
              <a:latin typeface="Arial" panose="020B0604020202020204" pitchFamily="34" charset="0"/>
              <a:cs typeface="Arial" panose="020B0604020202020204" pitchFamily="34" charset="0"/>
            </a:endParaRPr>
          </a:p>
          <a:p>
            <a:pPr marL="457200" indent="-457200">
              <a:buClr>
                <a:srgbClr val="1E4B8C"/>
              </a:buClr>
              <a:buFont typeface="Wingdings" panose="05000000000000000000" pitchFamily="2" charset="2"/>
              <a:buChar char="§"/>
            </a:pPr>
            <a:r>
              <a:rPr lang="en-GB" sz="2800" dirty="0" smtClean="0">
                <a:latin typeface="Arial" panose="020B0604020202020204" pitchFamily="34" charset="0"/>
                <a:cs typeface="Arial" panose="020B0604020202020204" pitchFamily="34" charset="0"/>
              </a:rPr>
              <a:t>PV and wind</a:t>
            </a:r>
          </a:p>
          <a:p>
            <a:pPr marL="457200" indent="-457200">
              <a:buClr>
                <a:srgbClr val="1E4B8C"/>
              </a:buClr>
              <a:buFont typeface="Wingdings" panose="05000000000000000000" pitchFamily="2" charset="2"/>
              <a:buChar char="§"/>
            </a:pPr>
            <a:endParaRPr lang="en-GB" sz="2800" dirty="0" smtClean="0">
              <a:latin typeface="Arial" panose="020B0604020202020204" pitchFamily="34" charset="0"/>
              <a:cs typeface="Arial" panose="020B0604020202020204" pitchFamily="34" charset="0"/>
            </a:endParaRPr>
          </a:p>
          <a:p>
            <a:pPr marL="457200" indent="-457200">
              <a:buClr>
                <a:srgbClr val="1E4B8C"/>
              </a:buClr>
              <a:buFont typeface="Wingdings" panose="05000000000000000000" pitchFamily="2" charset="2"/>
              <a:buChar char="§"/>
            </a:pPr>
            <a:r>
              <a:rPr lang="en-GB" sz="2800" dirty="0" smtClean="0">
                <a:latin typeface="Arial" panose="020B0604020202020204" pitchFamily="34" charset="0"/>
                <a:cs typeface="Arial" panose="020B0604020202020204" pitchFamily="34" charset="0"/>
              </a:rPr>
              <a:t>Wireless power transfer</a:t>
            </a:r>
          </a:p>
          <a:p>
            <a:pPr marL="457200" indent="-457200">
              <a:buClr>
                <a:srgbClr val="1E4B8C"/>
              </a:buClr>
              <a:buFont typeface="Wingdings" panose="05000000000000000000" pitchFamily="2" charset="2"/>
              <a:buChar char="§"/>
            </a:pPr>
            <a:endParaRPr lang="en-GB" sz="2800" dirty="0" smtClean="0">
              <a:latin typeface="Arial" panose="020B0604020202020204" pitchFamily="34" charset="0"/>
              <a:cs typeface="Arial" panose="020B0604020202020204" pitchFamily="34" charset="0"/>
            </a:endParaRPr>
          </a:p>
          <a:p>
            <a:pPr marL="457200" indent="-457200">
              <a:buClr>
                <a:srgbClr val="1E4B8C"/>
              </a:buClr>
              <a:buFont typeface="Wingdings" panose="05000000000000000000" pitchFamily="2" charset="2"/>
              <a:buChar char="§"/>
            </a:pPr>
            <a:r>
              <a:rPr lang="en-GB" sz="2800" dirty="0" smtClean="0">
                <a:latin typeface="Arial" panose="020B0604020202020204" pitchFamily="34" charset="0"/>
                <a:cs typeface="Arial" panose="020B0604020202020204" pitchFamily="34" charset="0"/>
              </a:rPr>
              <a:t>Loss of Microwave bands</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0400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334963" y="44450"/>
            <a:ext cx="8240712" cy="576263"/>
          </a:xfrm>
        </p:spPr>
        <p:txBody>
          <a:bodyPr>
            <a:normAutofit fontScale="90000"/>
          </a:bodyPr>
          <a:lstStyle/>
          <a:p>
            <a:pPr algn="l"/>
            <a:r>
              <a:rPr lang="en-GB" sz="3200" b="1" smtClean="0">
                <a:solidFill>
                  <a:srgbClr val="1E4B8C"/>
                </a:solidFill>
                <a:latin typeface="Arial" charset="0"/>
                <a:cs typeface="Arial" charset="0"/>
              </a:rPr>
              <a:t>Use of technologies and spectrum </a:t>
            </a:r>
          </a:p>
        </p:txBody>
      </p:sp>
      <p:sp>
        <p:nvSpPr>
          <p:cNvPr id="54274" name="TextBox 2"/>
          <p:cNvSpPr txBox="1">
            <a:spLocks noChangeArrowheads="1"/>
          </p:cNvSpPr>
          <p:nvPr/>
        </p:nvSpPr>
        <p:spPr bwMode="auto">
          <a:xfrm>
            <a:off x="179388" y="981075"/>
            <a:ext cx="8707437" cy="5216525"/>
          </a:xfrm>
          <a:prstGeom prst="rect">
            <a:avLst/>
          </a:prstGeom>
          <a:noFill/>
          <a:ln w="9525">
            <a:noFill/>
            <a:miter lim="800000"/>
            <a:headEnd/>
            <a:tailEnd/>
          </a:ln>
        </p:spPr>
        <p:txBody>
          <a:bodyPr>
            <a:spAutoFit/>
          </a:bodyPr>
          <a:lstStyle/>
          <a:p>
            <a:pPr marL="457200" indent="-457200">
              <a:buClr>
                <a:srgbClr val="1E4B8C"/>
              </a:buClr>
              <a:buFont typeface="Wingdings" pitchFamily="2" charset="2"/>
              <a:buChar char="§"/>
            </a:pPr>
            <a:r>
              <a:rPr lang="en-GB" sz="2800" dirty="0">
                <a:latin typeface="Arial" pitchFamily="34" charset="0"/>
                <a:cs typeface="Arial" pitchFamily="34" charset="0"/>
              </a:rPr>
              <a:t>AR spectrum allocation agreed globally within ITU</a:t>
            </a:r>
          </a:p>
          <a:p>
            <a:pPr marL="457200" indent="-457200">
              <a:buClr>
                <a:srgbClr val="1E4B8C"/>
              </a:buClr>
              <a:buFont typeface="Wingdings" pitchFamily="2" charset="2"/>
              <a:buChar char="§"/>
            </a:pPr>
            <a:endParaRPr lang="en-GB" sz="2800" dirty="0">
              <a:latin typeface="Arial" pitchFamily="34" charset="0"/>
              <a:cs typeface="Arial" pitchFamily="34" charset="0"/>
            </a:endParaRPr>
          </a:p>
          <a:p>
            <a:pPr marL="457200" indent="-457200">
              <a:buClr>
                <a:srgbClr val="1E4B8C"/>
              </a:buClr>
              <a:buFont typeface="Wingdings" pitchFamily="2" charset="2"/>
              <a:buChar char="§"/>
            </a:pPr>
            <a:r>
              <a:rPr lang="en-GB" sz="2800" dirty="0">
                <a:latin typeface="Arial" pitchFamily="34" charset="0"/>
                <a:cs typeface="Arial" pitchFamily="34" charset="0"/>
              </a:rPr>
              <a:t>Need blocks which are relatively noise free for weak-signal long distance operation</a:t>
            </a:r>
          </a:p>
          <a:p>
            <a:pPr marL="457200" indent="-457200">
              <a:buClr>
                <a:srgbClr val="1E4B8C"/>
              </a:buClr>
              <a:buFont typeface="Wingdings" pitchFamily="2" charset="2"/>
              <a:buChar char="§"/>
            </a:pPr>
            <a:endParaRPr lang="en-GB" sz="2800" dirty="0">
              <a:latin typeface="Arial" pitchFamily="34" charset="0"/>
              <a:cs typeface="Arial" pitchFamily="34" charset="0"/>
            </a:endParaRPr>
          </a:p>
          <a:p>
            <a:pPr marL="457200" indent="-457200">
              <a:buClr>
                <a:srgbClr val="1E4B8C"/>
              </a:buClr>
              <a:buFont typeface="Wingdings" pitchFamily="2" charset="2"/>
              <a:buChar char="§"/>
            </a:pPr>
            <a:r>
              <a:rPr lang="en-GB" sz="2800" dirty="0">
                <a:latin typeface="Arial" pitchFamily="34" charset="0"/>
                <a:cs typeface="Arial" pitchFamily="34" charset="0"/>
              </a:rPr>
              <a:t>Some ‘Primary’ status, but not enough</a:t>
            </a:r>
          </a:p>
          <a:p>
            <a:pPr marL="457200" indent="-457200">
              <a:buClr>
                <a:srgbClr val="1E4B8C"/>
              </a:buClr>
              <a:buFont typeface="Wingdings" pitchFamily="2" charset="2"/>
              <a:buChar char="§"/>
            </a:pPr>
            <a:endParaRPr lang="en-GB" sz="2800" dirty="0">
              <a:latin typeface="Arial" pitchFamily="34" charset="0"/>
              <a:cs typeface="Arial" pitchFamily="34" charset="0"/>
            </a:endParaRPr>
          </a:p>
          <a:p>
            <a:pPr marL="457200" indent="-457200">
              <a:buClr>
                <a:srgbClr val="1E4B8C"/>
              </a:buClr>
              <a:buFont typeface="Wingdings" pitchFamily="2" charset="2"/>
              <a:buChar char="§"/>
            </a:pPr>
            <a:r>
              <a:rPr lang="en-GB" sz="2800" dirty="0">
                <a:latin typeface="Arial" pitchFamily="34" charset="0"/>
                <a:cs typeface="Arial" pitchFamily="34" charset="0"/>
              </a:rPr>
              <a:t>Satellite communications – Voice and TV</a:t>
            </a:r>
          </a:p>
          <a:p>
            <a:pPr marL="457200" indent="-457200">
              <a:buClr>
                <a:srgbClr val="1E4B8C"/>
              </a:buClr>
              <a:buFont typeface="Wingdings" pitchFamily="2" charset="2"/>
              <a:buChar char="§"/>
            </a:pPr>
            <a:endParaRPr lang="en-GB" sz="2800" dirty="0">
              <a:latin typeface="Arial" pitchFamily="34" charset="0"/>
              <a:cs typeface="Arial" pitchFamily="34" charset="0"/>
            </a:endParaRPr>
          </a:p>
          <a:p>
            <a:pPr marL="457200" indent="-457200">
              <a:buClr>
                <a:srgbClr val="1E4B8C"/>
              </a:buClr>
              <a:buFont typeface="Wingdings" pitchFamily="2" charset="2"/>
              <a:buChar char="§"/>
            </a:pPr>
            <a:r>
              <a:rPr lang="en-GB" sz="2800" dirty="0">
                <a:latin typeface="Arial" pitchFamily="34" charset="0"/>
                <a:cs typeface="Arial" pitchFamily="34" charset="0"/>
              </a:rPr>
              <a:t>EME and other very weak signal operation</a:t>
            </a:r>
          </a:p>
          <a:p>
            <a:pPr marL="457200" indent="-457200">
              <a:buClr>
                <a:srgbClr val="1E4B8C"/>
              </a:buClr>
              <a:buFont typeface="Wingdings" pitchFamily="2" charset="2"/>
              <a:buChar char="§"/>
            </a:pPr>
            <a:endParaRPr lang="en-GB" sz="2800" dirty="0">
              <a:latin typeface="Arial" pitchFamily="34" charset="0"/>
              <a:cs typeface="Arial" pitchFamily="34" charset="0"/>
            </a:endParaRPr>
          </a:p>
          <a:p>
            <a:pPr marL="457200" indent="-457200">
              <a:buClr>
                <a:srgbClr val="1E4B8C"/>
              </a:buClr>
              <a:buFont typeface="Wingdings" pitchFamily="2" charset="2"/>
              <a:buChar char="§"/>
            </a:pPr>
            <a:r>
              <a:rPr lang="en-GB" sz="2800" dirty="0">
                <a:latin typeface="Arial" pitchFamily="34" charset="0"/>
                <a:cs typeface="Arial" pitchFamily="34" charset="0"/>
              </a:rPr>
              <a:t>Digital ATV</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334963" y="44450"/>
            <a:ext cx="4219575" cy="576263"/>
          </a:xfrm>
        </p:spPr>
        <p:txBody>
          <a:bodyPr>
            <a:normAutofit fontScale="90000"/>
          </a:bodyPr>
          <a:lstStyle/>
          <a:p>
            <a:pPr algn="l"/>
            <a:r>
              <a:rPr lang="en-GB" sz="3200" b="1" smtClean="0">
                <a:solidFill>
                  <a:srgbClr val="1E4B8C"/>
                </a:solidFill>
                <a:latin typeface="Arial" charset="0"/>
                <a:cs typeface="Arial" charset="0"/>
              </a:rPr>
              <a:t>Expected changes</a:t>
            </a:r>
          </a:p>
        </p:txBody>
      </p:sp>
      <p:sp>
        <p:nvSpPr>
          <p:cNvPr id="56322" name="TextBox 2"/>
          <p:cNvSpPr txBox="1">
            <a:spLocks noChangeArrowheads="1"/>
          </p:cNvSpPr>
          <p:nvPr/>
        </p:nvSpPr>
        <p:spPr bwMode="auto">
          <a:xfrm>
            <a:off x="179388" y="981075"/>
            <a:ext cx="8742362" cy="5216525"/>
          </a:xfrm>
          <a:prstGeom prst="rect">
            <a:avLst/>
          </a:prstGeom>
          <a:noFill/>
          <a:ln w="9525">
            <a:noFill/>
            <a:miter lim="800000"/>
            <a:headEnd/>
            <a:tailEnd/>
          </a:ln>
        </p:spPr>
        <p:txBody>
          <a:bodyPr>
            <a:spAutoFit/>
          </a:bodyPr>
          <a:lstStyle/>
          <a:p>
            <a:pPr marL="457200" indent="-457200">
              <a:buClr>
                <a:srgbClr val="1E4B8C"/>
              </a:buClr>
              <a:buFont typeface="Wingdings" pitchFamily="2" charset="2"/>
              <a:buChar char="§"/>
            </a:pPr>
            <a:r>
              <a:rPr lang="en-GB" sz="2800" dirty="0">
                <a:latin typeface="Arial" pitchFamily="34" charset="0"/>
                <a:cs typeface="Arial" pitchFamily="34" charset="0"/>
              </a:rPr>
              <a:t>Digital modes (Voice and TV)</a:t>
            </a:r>
          </a:p>
          <a:p>
            <a:pPr marL="457200" indent="-457200">
              <a:buClr>
                <a:srgbClr val="1E4B8C"/>
              </a:buClr>
              <a:buFont typeface="Wingdings" pitchFamily="2" charset="2"/>
              <a:buChar char="§"/>
            </a:pPr>
            <a:endParaRPr lang="en-GB" sz="2800" dirty="0">
              <a:latin typeface="Arial" pitchFamily="34" charset="0"/>
              <a:cs typeface="Arial" pitchFamily="34" charset="0"/>
            </a:endParaRPr>
          </a:p>
          <a:p>
            <a:pPr marL="457200" indent="-457200">
              <a:buClr>
                <a:srgbClr val="1E4B8C"/>
              </a:buClr>
              <a:buFont typeface="Wingdings" pitchFamily="2" charset="2"/>
              <a:buChar char="§"/>
            </a:pPr>
            <a:r>
              <a:rPr lang="en-GB" sz="2800" dirty="0">
                <a:latin typeface="Arial" pitchFamily="34" charset="0"/>
                <a:cs typeface="Arial" pitchFamily="34" charset="0"/>
              </a:rPr>
              <a:t>Not exclusively digital</a:t>
            </a:r>
          </a:p>
          <a:p>
            <a:pPr marL="457200" indent="-457200">
              <a:buClr>
                <a:srgbClr val="1E4B8C"/>
              </a:buClr>
              <a:buFont typeface="Wingdings" pitchFamily="2" charset="2"/>
              <a:buChar char="§"/>
            </a:pPr>
            <a:endParaRPr lang="en-GB" sz="2800" dirty="0">
              <a:latin typeface="Arial" pitchFamily="34" charset="0"/>
              <a:cs typeface="Arial" pitchFamily="34" charset="0"/>
            </a:endParaRPr>
          </a:p>
          <a:p>
            <a:pPr marL="457200" indent="-457200">
              <a:buClr>
                <a:srgbClr val="1E4B8C"/>
              </a:buClr>
              <a:buFont typeface="Wingdings" pitchFamily="2" charset="2"/>
              <a:buChar char="§"/>
            </a:pPr>
            <a:r>
              <a:rPr lang="en-GB" sz="2800" dirty="0">
                <a:latin typeface="Arial" pitchFamily="34" charset="0"/>
                <a:cs typeface="Arial" pitchFamily="34" charset="0"/>
              </a:rPr>
              <a:t>Further embedded software and equipment system convergence</a:t>
            </a:r>
          </a:p>
          <a:p>
            <a:pPr marL="457200" indent="-457200">
              <a:buClr>
                <a:srgbClr val="1E4B8C"/>
              </a:buClr>
              <a:buFont typeface="Wingdings" pitchFamily="2" charset="2"/>
              <a:buChar char="§"/>
            </a:pPr>
            <a:endParaRPr lang="en-GB" sz="2800" dirty="0">
              <a:latin typeface="Arial" pitchFamily="34" charset="0"/>
              <a:cs typeface="Arial" pitchFamily="34" charset="0"/>
            </a:endParaRPr>
          </a:p>
          <a:p>
            <a:pPr marL="457200" indent="-457200">
              <a:buClr>
                <a:srgbClr val="1E4B8C"/>
              </a:buClr>
              <a:buFont typeface="Wingdings" pitchFamily="2" charset="2"/>
              <a:buChar char="§"/>
            </a:pPr>
            <a:r>
              <a:rPr lang="en-GB" sz="2800" dirty="0">
                <a:latin typeface="Arial" pitchFamily="34" charset="0"/>
                <a:cs typeface="Arial" pitchFamily="34" charset="0"/>
              </a:rPr>
              <a:t>Lowering the age profile</a:t>
            </a:r>
          </a:p>
          <a:p>
            <a:pPr marL="457200" indent="-457200">
              <a:buClr>
                <a:srgbClr val="1E4B8C"/>
              </a:buClr>
              <a:buFont typeface="Wingdings" pitchFamily="2" charset="2"/>
              <a:buChar char="§"/>
            </a:pPr>
            <a:endParaRPr lang="en-GB" sz="2800" dirty="0">
              <a:latin typeface="Arial" pitchFamily="34" charset="0"/>
              <a:cs typeface="Arial" pitchFamily="34" charset="0"/>
            </a:endParaRPr>
          </a:p>
          <a:p>
            <a:pPr marL="457200" indent="-457200">
              <a:buClr>
                <a:srgbClr val="1E4B8C"/>
              </a:buClr>
              <a:buFont typeface="Wingdings" pitchFamily="2" charset="2"/>
              <a:buChar char="§"/>
            </a:pPr>
            <a:r>
              <a:rPr lang="en-GB" sz="2800" dirty="0">
                <a:latin typeface="Arial" pitchFamily="34" charset="0"/>
                <a:cs typeface="Arial" pitchFamily="34" charset="0"/>
              </a:rPr>
              <a:t>Remote control, automation, apps,</a:t>
            </a:r>
            <a:br>
              <a:rPr lang="en-GB" sz="2800" dirty="0">
                <a:latin typeface="Arial" pitchFamily="34" charset="0"/>
                <a:cs typeface="Arial" pitchFamily="34" charset="0"/>
              </a:rPr>
            </a:br>
            <a:r>
              <a:rPr lang="en-GB" sz="2800" dirty="0">
                <a:latin typeface="Arial" pitchFamily="34" charset="0"/>
                <a:cs typeface="Arial" pitchFamily="34" charset="0"/>
              </a:rPr>
              <a:t>bridging between modes, </a:t>
            </a:r>
            <a:br>
              <a:rPr lang="en-GB" sz="2800" dirty="0">
                <a:latin typeface="Arial" pitchFamily="34" charset="0"/>
                <a:cs typeface="Arial" pitchFamily="34" charset="0"/>
              </a:rPr>
            </a:br>
            <a:r>
              <a:rPr lang="en-GB" sz="2800" dirty="0">
                <a:latin typeface="Arial" pitchFamily="34" charset="0"/>
                <a:cs typeface="Arial" pitchFamily="34" charset="0"/>
              </a:rPr>
              <a:t>further ISS/satellite growth</a:t>
            </a:r>
          </a:p>
        </p:txBody>
      </p:sp>
      <p:pic>
        <p:nvPicPr>
          <p:cNvPr id="56323" name="Picture 3"/>
          <p:cNvPicPr>
            <a:picLocks noChangeAspect="1"/>
          </p:cNvPicPr>
          <p:nvPr/>
        </p:nvPicPr>
        <p:blipFill>
          <a:blip r:embed="rId3" cstate="print"/>
          <a:srcRect l="36971"/>
          <a:stretch>
            <a:fillRect/>
          </a:stretch>
        </p:blipFill>
        <p:spPr bwMode="auto">
          <a:xfrm>
            <a:off x="6775450" y="3302000"/>
            <a:ext cx="2368550" cy="249078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idx="4294967295"/>
          </p:nvPr>
        </p:nvSpPr>
        <p:spPr>
          <a:xfrm>
            <a:off x="334963" y="44450"/>
            <a:ext cx="4219575" cy="576263"/>
          </a:xfrm>
        </p:spPr>
        <p:txBody>
          <a:bodyPr>
            <a:normAutofit fontScale="90000"/>
          </a:bodyPr>
          <a:lstStyle/>
          <a:p>
            <a:pPr algn="l"/>
            <a:r>
              <a:rPr lang="en-GB" sz="3200" b="1" dirty="0" smtClean="0">
                <a:solidFill>
                  <a:srgbClr val="1E4B8C"/>
                </a:solidFill>
                <a:latin typeface="Arial" charset="0"/>
                <a:cs typeface="Arial" charset="0"/>
              </a:rPr>
              <a:t>Spectrum Status</a:t>
            </a:r>
          </a:p>
        </p:txBody>
      </p:sp>
      <p:sp>
        <p:nvSpPr>
          <p:cNvPr id="75779" name="TextBox 2"/>
          <p:cNvSpPr txBox="1">
            <a:spLocks noChangeArrowheads="1"/>
          </p:cNvSpPr>
          <p:nvPr/>
        </p:nvSpPr>
        <p:spPr bwMode="auto">
          <a:xfrm>
            <a:off x="179388" y="981075"/>
            <a:ext cx="8707437" cy="2655888"/>
          </a:xfrm>
          <a:prstGeom prst="rect">
            <a:avLst/>
          </a:prstGeom>
          <a:noFill/>
          <a:ln w="9525">
            <a:noFill/>
            <a:miter lim="800000"/>
            <a:headEnd/>
            <a:tailEnd/>
          </a:ln>
        </p:spPr>
        <p:txBody>
          <a:bodyPr>
            <a:spAutoFit/>
          </a:bodyPr>
          <a:lstStyle/>
          <a:p>
            <a:pPr marL="457200" indent="-457200">
              <a:spcAft>
                <a:spcPct val="50000"/>
              </a:spcAft>
              <a:buClr>
                <a:srgbClr val="1E4B8C"/>
              </a:buClr>
              <a:buFont typeface="Wingdings" pitchFamily="2" charset="2"/>
              <a:buChar char="§"/>
            </a:pPr>
            <a:r>
              <a:rPr lang="en-GB" sz="2800" dirty="0">
                <a:latin typeface="Arial" pitchFamily="34" charset="0"/>
                <a:cs typeface="Arial" pitchFamily="34" charset="0"/>
              </a:rPr>
              <a:t>UK amateurs have access to 136kHz - 248GHz </a:t>
            </a:r>
          </a:p>
          <a:p>
            <a:pPr marL="457200" indent="-457200">
              <a:spcAft>
                <a:spcPct val="50000"/>
              </a:spcAft>
              <a:buClr>
                <a:srgbClr val="1E4B8C"/>
              </a:buClr>
              <a:buFont typeface="Wingdings" pitchFamily="2" charset="2"/>
              <a:buChar char="§"/>
            </a:pPr>
            <a:r>
              <a:rPr lang="en-GB" sz="2800" dirty="0">
                <a:latin typeface="Arial" pitchFamily="34" charset="0"/>
                <a:cs typeface="Arial" pitchFamily="34" charset="0"/>
              </a:rPr>
              <a:t>Lack of Primary spectrum hinders both Amateurs and ultimately the wider UK </a:t>
            </a:r>
          </a:p>
          <a:p>
            <a:pPr marL="457200" indent="-457200">
              <a:spcAft>
                <a:spcPct val="50000"/>
              </a:spcAft>
              <a:buClr>
                <a:srgbClr val="1E4B8C"/>
              </a:buClr>
              <a:buFont typeface="Wingdings" pitchFamily="2" charset="2"/>
              <a:buChar char="§"/>
            </a:pPr>
            <a:r>
              <a:rPr lang="en-GB" sz="2800" dirty="0">
                <a:latin typeface="Arial" pitchFamily="34" charset="0"/>
                <a:cs typeface="Arial" pitchFamily="34" charset="0"/>
              </a:rPr>
              <a:t>Global harmonisation is a priority due for long distance narrowband EME and satellite usage</a:t>
            </a:r>
          </a:p>
        </p:txBody>
      </p:sp>
      <p:pic>
        <p:nvPicPr>
          <p:cNvPr id="75780" name="Picture 4" descr="AmateurSpectrum-metrics"/>
          <p:cNvPicPr>
            <a:picLocks noChangeAspect="1" noChangeArrowheads="1"/>
          </p:cNvPicPr>
          <p:nvPr/>
        </p:nvPicPr>
        <p:blipFill>
          <a:blip r:embed="rId3" cstate="print"/>
          <a:srcRect/>
          <a:stretch>
            <a:fillRect/>
          </a:stretch>
        </p:blipFill>
        <p:spPr bwMode="auto">
          <a:xfrm>
            <a:off x="1220788" y="3676650"/>
            <a:ext cx="7115175" cy="2376488"/>
          </a:xfrm>
          <a:prstGeom prst="rect">
            <a:avLst/>
          </a:prstGeom>
          <a:noFill/>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3347</TotalTime>
  <Words>2018</Words>
  <Application>Microsoft Office PowerPoint</Application>
  <PresentationFormat>On-screen Show (4:3)</PresentationFormat>
  <Paragraphs>295</Paragraphs>
  <Slides>13</Slides>
  <Notes>13</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Office Theme</vt:lpstr>
      <vt:lpstr>Custom Design</vt:lpstr>
      <vt:lpstr>1_Custom Design</vt:lpstr>
      <vt:lpstr>PowerPoint Presentation</vt:lpstr>
      <vt:lpstr>What is the RSGB?</vt:lpstr>
      <vt:lpstr>Scope of the sector</vt:lpstr>
      <vt:lpstr>Social and economic value</vt:lpstr>
      <vt:lpstr>Sector trends</vt:lpstr>
      <vt:lpstr>Sector threats</vt:lpstr>
      <vt:lpstr>Use of technologies and spectrum </vt:lpstr>
      <vt:lpstr>Expected changes</vt:lpstr>
      <vt:lpstr>Spectrum Status</vt:lpstr>
      <vt:lpstr>Infrastructure</vt:lpstr>
      <vt:lpstr>Spectrum sharing</vt:lpstr>
      <vt:lpstr>Spectrum trends</vt:lpstr>
      <vt:lpstr>Longer term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 Burrells</dc:creator>
  <cp:lastModifiedBy>Rob King</cp:lastModifiedBy>
  <cp:revision>182</cp:revision>
  <cp:lastPrinted>2015-05-28T07:47:08Z</cp:lastPrinted>
  <dcterms:created xsi:type="dcterms:W3CDTF">2015-03-25T16:05:40Z</dcterms:created>
  <dcterms:modified xsi:type="dcterms:W3CDTF">2015-07-08T10:51:38Z</dcterms:modified>
</cp:coreProperties>
</file>